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notesSlides/notesSlide6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tadata" ContentType="application/binary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1" r:id="rId2"/>
  </p:sldMasterIdLst>
  <p:notesMasterIdLst>
    <p:notesMasterId r:id="rId41"/>
  </p:notesMasterIdLst>
  <p:sldIdLst>
    <p:sldId id="256" r:id="rId3"/>
    <p:sldId id="257" r:id="rId4"/>
    <p:sldId id="258" r:id="rId5"/>
    <p:sldId id="259" r:id="rId6"/>
    <p:sldId id="260" r:id="rId7"/>
    <p:sldId id="295" r:id="rId8"/>
    <p:sldId id="262" r:id="rId9"/>
    <p:sldId id="264" r:id="rId10"/>
    <p:sldId id="265" r:id="rId11"/>
    <p:sldId id="275" r:id="rId12"/>
    <p:sldId id="297" r:id="rId13"/>
    <p:sldId id="266" r:id="rId14"/>
    <p:sldId id="267" r:id="rId15"/>
    <p:sldId id="269" r:id="rId16"/>
    <p:sldId id="270" r:id="rId17"/>
    <p:sldId id="268" r:id="rId18"/>
    <p:sldId id="271" r:id="rId19"/>
    <p:sldId id="272" r:id="rId20"/>
    <p:sldId id="273" r:id="rId21"/>
    <p:sldId id="29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</p:sldIdLst>
  <p:sldSz cx="12192000" cy="6858000"/>
  <p:notesSz cx="6858000" cy="9144000"/>
  <p:embeddedFontLst>
    <p:embeddedFont>
      <p:font typeface="Nunito Sans" pitchFamily="2" charset="0"/>
      <p:regular r:id="rId42"/>
      <p:bold r:id="rId43"/>
      <p:italic r:id="rId44"/>
      <p:boldItalic r:id="rId45"/>
    </p:embeddedFont>
    <p:embeddedFont>
      <p:font typeface="Nunito Sans Black" pitchFamily="2" charset="0"/>
      <p:bold r:id="rId46"/>
      <p:boldItalic r:id="rId47"/>
    </p:embeddedFont>
    <p:embeddedFont>
      <p:font typeface="Nunito Sans ExtraBold" pitchFamily="2" charset="0"/>
      <p:bold r:id="rId48"/>
      <p:boldItalic r:id="rId49"/>
    </p:embeddedFont>
    <p:embeddedFont>
      <p:font typeface="Nunito Sans Light" pitchFamily="2" charset="0"/>
      <p:regular r:id="rId50"/>
      <p:bold r:id="rId51"/>
      <p:italic r:id="rId52"/>
      <p:boldItalic r:id="rId53"/>
    </p:embeddedFont>
  </p:embeddedFontLst>
  <p:custDataLst>
    <p:tags r:id="rId54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8" roundtripDataSignature="AMtx7miG0dwcKkmnX9PKwM6SFtQyfb+Di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60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1.fntdata"/><Relationship Id="rId47" Type="http://schemas.openxmlformats.org/officeDocument/2006/relationships/font" Target="fonts/font6.fntdata"/><Relationship Id="rId50" Type="http://schemas.openxmlformats.org/officeDocument/2006/relationships/font" Target="fonts/font9.fntdata"/><Relationship Id="rId63" Type="http://schemas.openxmlformats.org/officeDocument/2006/relationships/customXml" Target="../customXml/item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font" Target="fonts/font4.fntdata"/><Relationship Id="rId53" Type="http://schemas.openxmlformats.org/officeDocument/2006/relationships/font" Target="fonts/font12.fntdata"/><Relationship Id="rId58" Type="http://customschemas.google.com/relationships/presentationmetadata" Target="metadata"/><Relationship Id="rId5" Type="http://schemas.openxmlformats.org/officeDocument/2006/relationships/slide" Target="slides/slide3.xml"/><Relationship Id="rId61" Type="http://schemas.openxmlformats.org/officeDocument/2006/relationships/theme" Target="theme/theme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2.fntdata"/><Relationship Id="rId48" Type="http://schemas.openxmlformats.org/officeDocument/2006/relationships/font" Target="fonts/font7.fntdata"/><Relationship Id="rId64" Type="http://schemas.openxmlformats.org/officeDocument/2006/relationships/customXml" Target="../customXml/item2.xml"/><Relationship Id="rId8" Type="http://schemas.openxmlformats.org/officeDocument/2006/relationships/slide" Target="slides/slide6.xml"/><Relationship Id="rId51" Type="http://schemas.openxmlformats.org/officeDocument/2006/relationships/font" Target="fonts/font10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font" Target="fonts/font5.fntdata"/><Relationship Id="rId59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notesMaster" Target="notesMasters/notesMaster1.xml"/><Relationship Id="rId54" Type="http://schemas.openxmlformats.org/officeDocument/2006/relationships/tags" Target="tags/tag1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8.fntdata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font" Target="fonts/font3.fntdata"/><Relationship Id="rId52" Type="http://schemas.openxmlformats.org/officeDocument/2006/relationships/font" Target="fonts/font11.fntdata"/><Relationship Id="rId60" Type="http://schemas.openxmlformats.org/officeDocument/2006/relationships/viewProps" Target="viewProps.xml"/><Relationship Id="rId65" Type="http://schemas.openxmlformats.org/officeDocument/2006/relationships/customXml" Target="../customXml/item3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3" name="Google Shape;83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4" name="Google Shape;84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6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4" name="Google Shape;94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1" name="Google Shape;10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2575d28cfc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7" name="Google Shape;117;g32575d28cf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f5c5f7ee9f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f5c5f7ee9f_0_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g3f5c5f7ee9f_0_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2" name="Google Shape;142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143" name="Google Shape;143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7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6644f842ca_1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4" name="Google Shape;174;g36644f842ca_1_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175" name="Google Shape;175;g36644f842ca_1_3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8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6" name="Google Shape;19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32575d28cfc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5" name="Google Shape;385;g32575d28cfc_0_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86" name="Google Shape;386;g32575d28cfc_0_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10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>
          <a:extLst>
            <a:ext uri="{FF2B5EF4-FFF2-40B4-BE49-F238E27FC236}">
              <a16:creationId xmlns:a16="http://schemas.microsoft.com/office/drawing/2014/main" id="{AECFA8E0-1EC7-E875-E526-91E1EC208B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21:notes">
            <a:extLst>
              <a:ext uri="{FF2B5EF4-FFF2-40B4-BE49-F238E27FC236}">
                <a16:creationId xmlns:a16="http://schemas.microsoft.com/office/drawing/2014/main" id="{4DD8F0D5-8D46-05BE-40D7-A313156B2EB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4" name="Google Shape;354;p21:notes">
            <a:extLst>
              <a:ext uri="{FF2B5EF4-FFF2-40B4-BE49-F238E27FC236}">
                <a16:creationId xmlns:a16="http://schemas.microsoft.com/office/drawing/2014/main" id="{D2497E2F-2A4B-F6D9-A99A-46FE7CF7069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355" name="Google Shape;355;p21:notes">
            <a:extLst>
              <a:ext uri="{FF2B5EF4-FFF2-40B4-BE49-F238E27FC236}">
                <a16:creationId xmlns:a16="http://schemas.microsoft.com/office/drawing/2014/main" id="{179984AB-099D-2655-A0F4-59B0CBBDA27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338484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f58bbf9b15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3f58bbf9b15_0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g3f58bbf9b15_0_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12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8" name="Google Shape;21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6" name="Google Shape;256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257" name="Google Shape;257;p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14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3" name="Google Shape;283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284" name="Google Shape;284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15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6644f842ca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5" name="Google Shape;225;g36644f842ca_1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226" name="Google Shape;226;g36644f842ca_1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16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0" name="Google Shape;310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311" name="Google Shape;311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17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3f58bbf9b15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Google Shape;340;g3f58bbf9b15_0_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" name="Google Shape;341;g3f58bbf9b15_0_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18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4" name="Google Shape;354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355" name="Google Shape;355;p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19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>
          <a:extLst>
            <a:ext uri="{FF2B5EF4-FFF2-40B4-BE49-F238E27FC236}">
              <a16:creationId xmlns:a16="http://schemas.microsoft.com/office/drawing/2014/main" id="{1A4E087D-259E-EA07-B8D0-608928167B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21:notes">
            <a:extLst>
              <a:ext uri="{FF2B5EF4-FFF2-40B4-BE49-F238E27FC236}">
                <a16:creationId xmlns:a16="http://schemas.microsoft.com/office/drawing/2014/main" id="{B9397611-8FB7-F430-3D61-03AD4D75C4A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4" name="Google Shape;354;p21:notes">
            <a:extLst>
              <a:ext uri="{FF2B5EF4-FFF2-40B4-BE49-F238E27FC236}">
                <a16:creationId xmlns:a16="http://schemas.microsoft.com/office/drawing/2014/main" id="{92CCA6D8-9DE9-52BC-53DE-EC658C9101C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355" name="Google Shape;355;p21:notes">
            <a:extLst>
              <a:ext uri="{FF2B5EF4-FFF2-40B4-BE49-F238E27FC236}">
                <a16:creationId xmlns:a16="http://schemas.microsoft.com/office/drawing/2014/main" id="{48A07ADF-B409-39F5-AAB5-B084E07EB56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493160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36644f842ca_1_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99" name="Google Shape;399;g36644f842ca_1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6" name="Google Shape;406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407" name="Google Shape;407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22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2" name="Google Shape;422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423" name="Google Shape;423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23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g3f58204cbbf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8" name="Google Shape;448;g3f58204cbbf_0_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449" name="Google Shape;449;g3f58204cbbf_0_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24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g37e4e0e45e2_1_3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9" name="Google Shape;459;g37e4e0e45e2_1_38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460" name="Google Shape;460;g37e4e0e45e2_1_38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25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g36644f842ca_1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1" name="Google Shape;471;g36644f842ca_1_6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472" name="Google Shape;472;g36644f842ca_1_6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26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36644f842ca_1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82" name="Google Shape;482;g36644f842ca_1_5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483" name="Google Shape;483;g36644f842ca_1_5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27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g3f59a230707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3" name="Google Shape;493;g3f59a230707_0_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494" name="Google Shape;494;g3f59a230707_0_4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28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22" name="Google Shape;52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g3f5bb0ea67f_3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-874713" y="0"/>
            <a:ext cx="3998913" cy="22494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29" name="Google Shape;529;g3f5bb0ea67f_3_2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0" name="Google Shape;530;g3f5bb0ea67f_3_2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30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g3f5bb0ea67f_3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-874713" y="0"/>
            <a:ext cx="3998913" cy="22494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54" name="Google Shape;554;g3f5bb0ea67f_3_27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5" name="Google Shape;555;g3f5bb0ea67f_3_27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31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g3f5bb0ea67f_3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-874713" y="0"/>
            <a:ext cx="3998913" cy="22494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03" name="Google Shape;603;g3f5bb0ea67f_3_75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4" name="Google Shape;604;g3f5bb0ea67f_3_75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32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3f5bb0ea67f_3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-874713" y="0"/>
            <a:ext cx="3998913" cy="22494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35" name="Google Shape;635;g3f5bb0ea67f_3_106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6" name="Google Shape;636;g3f5bb0ea67f_3_106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33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g3f5bb0ea67f_3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-874713" y="0"/>
            <a:ext cx="3998913" cy="22494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67" name="Google Shape;667;g3f5bb0ea67f_3_137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8" name="Google Shape;668;g3f5bb0ea67f_3_137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34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g3f5bb0ea67f_3_1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-874713" y="0"/>
            <a:ext cx="3998913" cy="22494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94" name="Google Shape;694;g3f5bb0ea67f_3_163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5" name="Google Shape;695;g3f5bb0ea67f_3_163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35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g3f5bb0ea67f_3_2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-874713" y="0"/>
            <a:ext cx="3998913" cy="22494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21" name="Google Shape;721;g3f5bb0ea67f_3_210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2" name="Google Shape;722;g3f5bb0ea67f_3_210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36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g3f5bb0ea67f_3_2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-874713" y="0"/>
            <a:ext cx="3998913" cy="22494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46" name="Google Shape;746;g3f5bb0ea67f_3_234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7" name="Google Shape;747;g3f5bb0ea67f_3_234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37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58" name="Google Shape;758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cument start page">
  <p:cSld name="Document start pag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5"/>
          <p:cNvSpPr/>
          <p:nvPr/>
        </p:nvSpPr>
        <p:spPr>
          <a:xfrm>
            <a:off x="0" y="4051005"/>
            <a:ext cx="12192000" cy="28069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25"/>
          <p:cNvSpPr>
            <a:spLocks noGrp="1"/>
          </p:cNvSpPr>
          <p:nvPr>
            <p:ph type="pic" idx="2"/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pic>
        <p:nvPicPr>
          <p:cNvPr id="20" name="Google Shape;20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456000" y="395309"/>
            <a:ext cx="1699192" cy="824023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25"/>
          <p:cNvSpPr txBox="1">
            <a:spLocks noGrp="1"/>
          </p:cNvSpPr>
          <p:nvPr>
            <p:ph type="ftr" idx="11"/>
          </p:nvPr>
        </p:nvSpPr>
        <p:spPr>
          <a:xfrm>
            <a:off x="6826101" y="1614642"/>
            <a:ext cx="5007933" cy="2106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>
                <a:solidFill>
                  <a:schemeClr val="accent1"/>
                </a:solidFill>
                <a:latin typeface="Nunito Sans ExtraBold"/>
                <a:ea typeface="Nunito Sans ExtraBold"/>
                <a:cs typeface="Nunito Sans ExtraBold"/>
                <a:sym typeface="Nunito Sans Extra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22" name="Google Shape;22;p25"/>
          <p:cNvCxnSpPr/>
          <p:nvPr/>
        </p:nvCxnSpPr>
        <p:spPr>
          <a:xfrm>
            <a:off x="6551693" y="1573618"/>
            <a:ext cx="0" cy="2147777"/>
          </a:xfrm>
          <a:prstGeom prst="straightConnector1">
            <a:avLst/>
          </a:prstGeom>
          <a:noFill/>
          <a:ln w="92075" cap="flat" cmpd="sng">
            <a:solidFill>
              <a:schemeClr val="dk1"/>
            </a:solidFill>
            <a:prstDash val="solid"/>
            <a:miter lim="80"/>
            <a:headEnd type="none" w="sm" len="sm"/>
            <a:tailEnd type="none" w="sm" len="sm"/>
          </a:ln>
        </p:spPr>
      </p:cxn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6456363" y="4249738"/>
            <a:ext cx="5378450" cy="330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 i="0">
                <a:solidFill>
                  <a:schemeClr val="lt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24" name="Google Shape;24;p25"/>
          <p:cNvCxnSpPr/>
          <p:nvPr/>
        </p:nvCxnSpPr>
        <p:spPr>
          <a:xfrm>
            <a:off x="6456000" y="4715931"/>
            <a:ext cx="5378034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miter lim="80"/>
            <a:headEnd type="none" w="sm" len="sm"/>
            <a:tailEnd type="none" w="sm" len="sm"/>
          </a:ln>
        </p:spPr>
      </p:cxnSp>
      <p:sp>
        <p:nvSpPr>
          <p:cNvPr id="25" name="Google Shape;25;p25"/>
          <p:cNvSpPr txBox="1">
            <a:spLocks noGrp="1"/>
          </p:cNvSpPr>
          <p:nvPr>
            <p:ph type="body" idx="3"/>
          </p:nvPr>
        </p:nvSpPr>
        <p:spPr>
          <a:xfrm>
            <a:off x="6454775" y="4910077"/>
            <a:ext cx="5378450" cy="1668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0" i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Section Heading">
  <p:cSld name="1_Section Heading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8"/>
          <p:cNvSpPr/>
          <p:nvPr/>
        </p:nvSpPr>
        <p:spPr>
          <a:xfrm>
            <a:off x="0" y="0"/>
            <a:ext cx="12192000" cy="69392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28"/>
          <p:cNvSpPr txBox="1">
            <a:spLocks noGrp="1"/>
          </p:cNvSpPr>
          <p:nvPr>
            <p:ph type="body" idx="1"/>
          </p:nvPr>
        </p:nvSpPr>
        <p:spPr>
          <a:xfrm>
            <a:off x="-721678" y="226203"/>
            <a:ext cx="7345998" cy="3544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4400"/>
              <a:buNone/>
              <a:defRPr sz="34400" b="1" i="0">
                <a:solidFill>
                  <a:schemeClr val="lt1"/>
                </a:solidFill>
                <a:latin typeface="Nunito Sans Black"/>
                <a:ea typeface="Nunito Sans Black"/>
                <a:cs typeface="Nunito Sans Black"/>
                <a:sym typeface="Nunito Sans Black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28"/>
          <p:cNvSpPr txBox="1">
            <a:spLocks noGrp="1"/>
          </p:cNvSpPr>
          <p:nvPr>
            <p:ph type="body" idx="2"/>
          </p:nvPr>
        </p:nvSpPr>
        <p:spPr>
          <a:xfrm>
            <a:off x="882982" y="4441099"/>
            <a:ext cx="8589962" cy="1828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6600"/>
              <a:buNone/>
              <a:defRPr sz="6600" b="1" i="0">
                <a:solidFill>
                  <a:schemeClr val="lt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6"/>
          <p:cNvSpPr txBox="1">
            <a:spLocks noGrp="1"/>
          </p:cNvSpPr>
          <p:nvPr>
            <p:ph type="title"/>
          </p:nvPr>
        </p:nvSpPr>
        <p:spPr>
          <a:xfrm>
            <a:off x="359999" y="615429"/>
            <a:ext cx="1146785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body" idx="1"/>
          </p:nvPr>
        </p:nvSpPr>
        <p:spPr>
          <a:xfrm>
            <a:off x="352486" y="2136290"/>
            <a:ext cx="11475317" cy="39397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26"/>
          <p:cNvSpPr txBox="1">
            <a:spLocks noGrp="1"/>
          </p:cNvSpPr>
          <p:nvPr>
            <p:ph type="ftr" idx="11"/>
          </p:nvPr>
        </p:nvSpPr>
        <p:spPr>
          <a:xfrm>
            <a:off x="360000" y="6271340"/>
            <a:ext cx="3710343" cy="173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6"/>
          <p:cNvSpPr txBox="1">
            <a:spLocks noGrp="1"/>
          </p:cNvSpPr>
          <p:nvPr>
            <p:ph type="sldNum" idx="12"/>
          </p:nvPr>
        </p:nvSpPr>
        <p:spPr>
          <a:xfrm>
            <a:off x="359999" y="6538366"/>
            <a:ext cx="3710327" cy="1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Page </a:t>
            </a: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1"/>
          <p:cNvSpPr txBox="1">
            <a:spLocks noGrp="1"/>
          </p:cNvSpPr>
          <p:nvPr>
            <p:ph type="title"/>
          </p:nvPr>
        </p:nvSpPr>
        <p:spPr>
          <a:xfrm>
            <a:off x="360000" y="633497"/>
            <a:ext cx="11478648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Font typeface="Nunito Sans ExtraBold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1"/>
          <p:cNvSpPr txBox="1">
            <a:spLocks noGrp="1"/>
          </p:cNvSpPr>
          <p:nvPr>
            <p:ph type="body" idx="1"/>
          </p:nvPr>
        </p:nvSpPr>
        <p:spPr>
          <a:xfrm>
            <a:off x="359999" y="4393975"/>
            <a:ext cx="11478647" cy="1671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A8B8B"/>
              </a:buClr>
              <a:buSzPts val="2400"/>
              <a:buNone/>
              <a:defRPr sz="2400">
                <a:solidFill>
                  <a:srgbClr val="8A8B8B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A8B8B"/>
              </a:buClr>
              <a:buSzPts val="2000"/>
              <a:buNone/>
              <a:defRPr sz="2000">
                <a:solidFill>
                  <a:srgbClr val="8A8B8B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A8B8B"/>
              </a:buClr>
              <a:buSzPts val="1800"/>
              <a:buNone/>
              <a:defRPr sz="1800">
                <a:solidFill>
                  <a:srgbClr val="8A8B8B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A8B8B"/>
              </a:buClr>
              <a:buSzPts val="1600"/>
              <a:buNone/>
              <a:defRPr sz="1600">
                <a:solidFill>
                  <a:srgbClr val="8A8B8B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A8B8B"/>
              </a:buClr>
              <a:buSzPts val="1600"/>
              <a:buNone/>
              <a:defRPr sz="1600">
                <a:solidFill>
                  <a:srgbClr val="8A8B8B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A8B8B"/>
              </a:buClr>
              <a:buSzPts val="1600"/>
              <a:buNone/>
              <a:defRPr sz="1600">
                <a:solidFill>
                  <a:srgbClr val="8A8B8B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A8B8B"/>
              </a:buClr>
              <a:buSzPts val="1600"/>
              <a:buNone/>
              <a:defRPr sz="1600">
                <a:solidFill>
                  <a:srgbClr val="8A8B8B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A8B8B"/>
              </a:buClr>
              <a:buSzPts val="1600"/>
              <a:buNone/>
              <a:defRPr sz="1600">
                <a:solidFill>
                  <a:srgbClr val="8A8B8B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A8B8B"/>
              </a:buClr>
              <a:buSzPts val="1600"/>
              <a:buNone/>
              <a:defRPr sz="1600">
                <a:solidFill>
                  <a:srgbClr val="8A8B8B"/>
                </a:solidFill>
              </a:defRPr>
            </a:lvl9pPr>
          </a:lstStyle>
          <a:p>
            <a:endParaRPr/>
          </a:p>
        </p:txBody>
      </p:sp>
      <p:sp>
        <p:nvSpPr>
          <p:cNvPr id="39" name="Google Shape;39;p31"/>
          <p:cNvSpPr txBox="1">
            <a:spLocks noGrp="1"/>
          </p:cNvSpPr>
          <p:nvPr>
            <p:ph type="ftr" idx="11"/>
          </p:nvPr>
        </p:nvSpPr>
        <p:spPr>
          <a:xfrm>
            <a:off x="360000" y="6271340"/>
            <a:ext cx="3710343" cy="173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31"/>
          <p:cNvSpPr txBox="1">
            <a:spLocks noGrp="1"/>
          </p:cNvSpPr>
          <p:nvPr>
            <p:ph type="sldNum" idx="12"/>
          </p:nvPr>
        </p:nvSpPr>
        <p:spPr>
          <a:xfrm>
            <a:off x="359999" y="6538366"/>
            <a:ext cx="3710327" cy="1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Page </a:t>
            </a: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ing">
  <p:cSld name="Section Heading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7"/>
          <p:cNvSpPr/>
          <p:nvPr/>
        </p:nvSpPr>
        <p:spPr>
          <a:xfrm>
            <a:off x="0" y="0"/>
            <a:ext cx="12192000" cy="69392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27"/>
          <p:cNvSpPr txBox="1">
            <a:spLocks noGrp="1"/>
          </p:cNvSpPr>
          <p:nvPr>
            <p:ph type="body" idx="1"/>
          </p:nvPr>
        </p:nvSpPr>
        <p:spPr>
          <a:xfrm>
            <a:off x="-721678" y="226203"/>
            <a:ext cx="7345998" cy="3544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4400"/>
              <a:buNone/>
              <a:defRPr sz="34400" b="1" i="0">
                <a:solidFill>
                  <a:schemeClr val="lt1"/>
                </a:solidFill>
                <a:latin typeface="Nunito Sans Black"/>
                <a:ea typeface="Nunito Sans Black"/>
                <a:cs typeface="Nunito Sans Black"/>
                <a:sym typeface="Nunito Sans Black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7"/>
          <p:cNvSpPr txBox="1">
            <a:spLocks noGrp="1"/>
          </p:cNvSpPr>
          <p:nvPr>
            <p:ph type="body" idx="2"/>
          </p:nvPr>
        </p:nvSpPr>
        <p:spPr>
          <a:xfrm>
            <a:off x="882982" y="4441099"/>
            <a:ext cx="8589962" cy="1828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6600"/>
              <a:buNone/>
              <a:defRPr sz="6600" b="1" i="0">
                <a:solidFill>
                  <a:schemeClr val="lt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Section Heading">
  <p:cSld name="2_Section Heading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9"/>
          <p:cNvSpPr/>
          <p:nvPr/>
        </p:nvSpPr>
        <p:spPr>
          <a:xfrm>
            <a:off x="0" y="0"/>
            <a:ext cx="12192000" cy="693928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29"/>
          <p:cNvSpPr txBox="1">
            <a:spLocks noGrp="1"/>
          </p:cNvSpPr>
          <p:nvPr>
            <p:ph type="body" idx="1"/>
          </p:nvPr>
        </p:nvSpPr>
        <p:spPr>
          <a:xfrm>
            <a:off x="-721678" y="226203"/>
            <a:ext cx="7345998" cy="3544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4400"/>
              <a:buNone/>
              <a:defRPr sz="34400" b="1" i="0">
                <a:solidFill>
                  <a:schemeClr val="lt1"/>
                </a:solidFill>
                <a:latin typeface="Nunito Sans Black"/>
                <a:ea typeface="Nunito Sans Black"/>
                <a:cs typeface="Nunito Sans Black"/>
                <a:sym typeface="Nunito Sans Black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29"/>
          <p:cNvSpPr txBox="1">
            <a:spLocks noGrp="1"/>
          </p:cNvSpPr>
          <p:nvPr>
            <p:ph type="body" idx="2"/>
          </p:nvPr>
        </p:nvSpPr>
        <p:spPr>
          <a:xfrm>
            <a:off x="882982" y="4441099"/>
            <a:ext cx="8589962" cy="1828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6600"/>
              <a:buNone/>
              <a:defRPr sz="6600" b="1" i="0">
                <a:solidFill>
                  <a:schemeClr val="lt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3"/>
          <p:cNvSpPr txBox="1">
            <a:spLocks noGrp="1"/>
          </p:cNvSpPr>
          <p:nvPr>
            <p:ph type="title"/>
          </p:nvPr>
        </p:nvSpPr>
        <p:spPr>
          <a:xfrm>
            <a:off x="360000" y="624069"/>
            <a:ext cx="114720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3"/>
          <p:cNvSpPr txBox="1">
            <a:spLocks noGrp="1"/>
          </p:cNvSpPr>
          <p:nvPr>
            <p:ph type="body" idx="1"/>
          </p:nvPr>
        </p:nvSpPr>
        <p:spPr>
          <a:xfrm>
            <a:off x="360000" y="1940107"/>
            <a:ext cx="5637575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2" name="Google Shape;52;p33"/>
          <p:cNvSpPr txBox="1">
            <a:spLocks noGrp="1"/>
          </p:cNvSpPr>
          <p:nvPr>
            <p:ph type="body" idx="2"/>
          </p:nvPr>
        </p:nvSpPr>
        <p:spPr>
          <a:xfrm>
            <a:off x="360000" y="2764019"/>
            <a:ext cx="5637575" cy="33211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" name="Google Shape;53;p33"/>
          <p:cNvSpPr txBox="1">
            <a:spLocks noGrp="1"/>
          </p:cNvSpPr>
          <p:nvPr>
            <p:ph type="body" idx="3"/>
          </p:nvPr>
        </p:nvSpPr>
        <p:spPr>
          <a:xfrm>
            <a:off x="6172200" y="1940107"/>
            <a:ext cx="565980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4" name="Google Shape;54;p33"/>
          <p:cNvSpPr txBox="1">
            <a:spLocks noGrp="1"/>
          </p:cNvSpPr>
          <p:nvPr>
            <p:ph type="body" idx="4"/>
          </p:nvPr>
        </p:nvSpPr>
        <p:spPr>
          <a:xfrm>
            <a:off x="6172200" y="2764019"/>
            <a:ext cx="5659800" cy="33211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33"/>
          <p:cNvSpPr txBox="1">
            <a:spLocks noGrp="1"/>
          </p:cNvSpPr>
          <p:nvPr>
            <p:ph type="ftr" idx="11"/>
          </p:nvPr>
        </p:nvSpPr>
        <p:spPr>
          <a:xfrm>
            <a:off x="360000" y="6271340"/>
            <a:ext cx="3710343" cy="173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3"/>
          <p:cNvSpPr txBox="1">
            <a:spLocks noGrp="1"/>
          </p:cNvSpPr>
          <p:nvPr>
            <p:ph type="sldNum" idx="12"/>
          </p:nvPr>
        </p:nvSpPr>
        <p:spPr>
          <a:xfrm>
            <a:off x="359999" y="6538366"/>
            <a:ext cx="3710327" cy="1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Page </a:t>
            </a: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36"/>
          <p:cNvSpPr txBox="1">
            <a:spLocks noGrp="1"/>
          </p:cNvSpPr>
          <p:nvPr>
            <p:ph type="title"/>
          </p:nvPr>
        </p:nvSpPr>
        <p:spPr>
          <a:xfrm>
            <a:off x="360000" y="627132"/>
            <a:ext cx="4412025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Nunito Sans ExtraBold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6"/>
          <p:cNvSpPr txBox="1">
            <a:spLocks noGrp="1"/>
          </p:cNvSpPr>
          <p:nvPr>
            <p:ph type="body" idx="1"/>
          </p:nvPr>
        </p:nvSpPr>
        <p:spPr>
          <a:xfrm>
            <a:off x="5183188" y="627133"/>
            <a:ext cx="6648812" cy="5449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0" name="Google Shape;60;p36"/>
          <p:cNvSpPr txBox="1">
            <a:spLocks noGrp="1"/>
          </p:cNvSpPr>
          <p:nvPr>
            <p:ph type="body" idx="2"/>
          </p:nvPr>
        </p:nvSpPr>
        <p:spPr>
          <a:xfrm>
            <a:off x="360000" y="2227332"/>
            <a:ext cx="4412025" cy="384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1" name="Google Shape;61;p36"/>
          <p:cNvSpPr txBox="1">
            <a:spLocks noGrp="1"/>
          </p:cNvSpPr>
          <p:nvPr>
            <p:ph type="ftr" idx="11"/>
          </p:nvPr>
        </p:nvSpPr>
        <p:spPr>
          <a:xfrm>
            <a:off x="360000" y="6271340"/>
            <a:ext cx="3710343" cy="173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36"/>
          <p:cNvSpPr txBox="1">
            <a:spLocks noGrp="1"/>
          </p:cNvSpPr>
          <p:nvPr>
            <p:ph type="sldNum" idx="12"/>
          </p:nvPr>
        </p:nvSpPr>
        <p:spPr>
          <a:xfrm>
            <a:off x="359999" y="6538366"/>
            <a:ext cx="3710327" cy="1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Page </a:t>
            </a: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7"/>
          <p:cNvSpPr txBox="1">
            <a:spLocks noGrp="1"/>
          </p:cNvSpPr>
          <p:nvPr>
            <p:ph type="title"/>
          </p:nvPr>
        </p:nvSpPr>
        <p:spPr>
          <a:xfrm>
            <a:off x="360000" y="635224"/>
            <a:ext cx="5344885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Nunito Sans ExtraBold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37"/>
          <p:cNvSpPr>
            <a:spLocks noGrp="1"/>
          </p:cNvSpPr>
          <p:nvPr>
            <p:ph type="pic" idx="2"/>
          </p:nvPr>
        </p:nvSpPr>
        <p:spPr>
          <a:xfrm>
            <a:off x="6096000" y="0"/>
            <a:ext cx="6096000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66" name="Google Shape;66;p37"/>
          <p:cNvSpPr txBox="1">
            <a:spLocks noGrp="1"/>
          </p:cNvSpPr>
          <p:nvPr>
            <p:ph type="body" idx="1"/>
          </p:nvPr>
        </p:nvSpPr>
        <p:spPr>
          <a:xfrm>
            <a:off x="360000" y="2235423"/>
            <a:ext cx="5344885" cy="38416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7" name="Google Shape;67;p37"/>
          <p:cNvSpPr txBox="1">
            <a:spLocks noGrp="1"/>
          </p:cNvSpPr>
          <p:nvPr>
            <p:ph type="ftr" idx="11"/>
          </p:nvPr>
        </p:nvSpPr>
        <p:spPr>
          <a:xfrm>
            <a:off x="360000" y="6271340"/>
            <a:ext cx="3710343" cy="173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37"/>
          <p:cNvSpPr txBox="1">
            <a:spLocks noGrp="1"/>
          </p:cNvSpPr>
          <p:nvPr>
            <p:ph type="sldNum" idx="12"/>
          </p:nvPr>
        </p:nvSpPr>
        <p:spPr>
          <a:xfrm>
            <a:off x="359999" y="6538366"/>
            <a:ext cx="3710327" cy="1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Page </a:t>
            </a: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38"/>
          <p:cNvSpPr txBox="1">
            <a:spLocks noGrp="1"/>
          </p:cNvSpPr>
          <p:nvPr>
            <p:ph type="title"/>
          </p:nvPr>
        </p:nvSpPr>
        <p:spPr>
          <a:xfrm>
            <a:off x="359999" y="615429"/>
            <a:ext cx="1146785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8"/>
          <p:cNvSpPr txBox="1">
            <a:spLocks noGrp="1"/>
          </p:cNvSpPr>
          <p:nvPr>
            <p:ph type="body" idx="1"/>
          </p:nvPr>
        </p:nvSpPr>
        <p:spPr>
          <a:xfrm rot="5400000">
            <a:off x="4120270" y="-1631494"/>
            <a:ext cx="3939749" cy="11475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38"/>
          <p:cNvSpPr txBox="1">
            <a:spLocks noGrp="1"/>
          </p:cNvSpPr>
          <p:nvPr>
            <p:ph type="ftr" idx="11"/>
          </p:nvPr>
        </p:nvSpPr>
        <p:spPr>
          <a:xfrm>
            <a:off x="360000" y="6271340"/>
            <a:ext cx="3710343" cy="173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8"/>
          <p:cNvSpPr txBox="1">
            <a:spLocks noGrp="1"/>
          </p:cNvSpPr>
          <p:nvPr>
            <p:ph type="sldNum" idx="12"/>
          </p:nvPr>
        </p:nvSpPr>
        <p:spPr>
          <a:xfrm>
            <a:off x="359999" y="6538366"/>
            <a:ext cx="3710327" cy="1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Page </a:t>
            </a: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9"/>
          <p:cNvSpPr txBox="1">
            <a:spLocks noGrp="1"/>
          </p:cNvSpPr>
          <p:nvPr>
            <p:ph type="title"/>
          </p:nvPr>
        </p:nvSpPr>
        <p:spPr>
          <a:xfrm rot="5400000">
            <a:off x="7824998" y="2071562"/>
            <a:ext cx="5454032" cy="25570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9"/>
          <p:cNvSpPr txBox="1">
            <a:spLocks noGrp="1"/>
          </p:cNvSpPr>
          <p:nvPr>
            <p:ph type="body" idx="1"/>
          </p:nvPr>
        </p:nvSpPr>
        <p:spPr>
          <a:xfrm rot="5400000">
            <a:off x="2089721" y="-1106633"/>
            <a:ext cx="5454032" cy="8913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9"/>
          <p:cNvSpPr txBox="1">
            <a:spLocks noGrp="1"/>
          </p:cNvSpPr>
          <p:nvPr>
            <p:ph type="ftr" idx="11"/>
          </p:nvPr>
        </p:nvSpPr>
        <p:spPr>
          <a:xfrm>
            <a:off x="360000" y="6271340"/>
            <a:ext cx="3710343" cy="173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9"/>
          <p:cNvSpPr txBox="1">
            <a:spLocks noGrp="1"/>
          </p:cNvSpPr>
          <p:nvPr>
            <p:ph type="sldNum" idx="12"/>
          </p:nvPr>
        </p:nvSpPr>
        <p:spPr>
          <a:xfrm>
            <a:off x="359999" y="6538366"/>
            <a:ext cx="3710327" cy="1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Page </a:t>
            </a: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B39A5D4-EACF-6601-EF0F-E1DAA7F3A7C9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D334F2D-5EF3-C15A-D41A-8C4E06C95FF2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Page </a:t>
            </a:r>
            <a:fld id="{00000000-1234-1234-1234-123412341234}" type="slidenum">
              <a:rPr lang="en-GB" smtClean="0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323889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4"/>
          <p:cNvSpPr/>
          <p:nvPr/>
        </p:nvSpPr>
        <p:spPr>
          <a:xfrm>
            <a:off x="-24276" y="6775449"/>
            <a:ext cx="12251342" cy="1159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24"/>
          <p:cNvSpPr txBox="1">
            <a:spLocks noGrp="1"/>
          </p:cNvSpPr>
          <p:nvPr>
            <p:ph type="title"/>
          </p:nvPr>
        </p:nvSpPr>
        <p:spPr>
          <a:xfrm>
            <a:off x="359999" y="615429"/>
            <a:ext cx="1146785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Nunito Sans ExtraBold"/>
              <a:buNone/>
              <a:defRPr sz="4400" b="1" i="0" u="none" strike="noStrike" cap="none">
                <a:solidFill>
                  <a:schemeClr val="accent1"/>
                </a:solidFill>
                <a:latin typeface="Nunito Sans ExtraBold"/>
                <a:ea typeface="Nunito Sans ExtraBold"/>
                <a:cs typeface="Nunito Sans ExtraBold"/>
                <a:sym typeface="Nunito Sans Extra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24"/>
          <p:cNvSpPr txBox="1">
            <a:spLocks noGrp="1"/>
          </p:cNvSpPr>
          <p:nvPr>
            <p:ph type="body" idx="1"/>
          </p:nvPr>
        </p:nvSpPr>
        <p:spPr>
          <a:xfrm>
            <a:off x="352486" y="2136290"/>
            <a:ext cx="11475317" cy="39397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4"/>
          <p:cNvSpPr txBox="1">
            <a:spLocks noGrp="1"/>
          </p:cNvSpPr>
          <p:nvPr>
            <p:ph type="ftr" idx="11"/>
          </p:nvPr>
        </p:nvSpPr>
        <p:spPr>
          <a:xfrm>
            <a:off x="360000" y="6271340"/>
            <a:ext cx="3710343" cy="173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4"/>
          <p:cNvSpPr txBox="1">
            <a:spLocks noGrp="1"/>
          </p:cNvSpPr>
          <p:nvPr>
            <p:ph type="sldNum" idx="12"/>
          </p:nvPr>
        </p:nvSpPr>
        <p:spPr>
          <a:xfrm>
            <a:off x="359999" y="6538366"/>
            <a:ext cx="3710327" cy="1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Page </a:t>
            </a:r>
            <a:fld id="{00000000-1234-1234-1234-123412341234}" type="slidenum">
              <a:rPr lang="en-GB"/>
              <a:t>‹#›</a:t>
            </a:fld>
            <a:endParaRPr/>
          </a:p>
        </p:txBody>
      </p:sp>
      <p:cxnSp>
        <p:nvCxnSpPr>
          <p:cNvPr id="15" name="Google Shape;15;p24"/>
          <p:cNvCxnSpPr/>
          <p:nvPr/>
        </p:nvCxnSpPr>
        <p:spPr>
          <a:xfrm>
            <a:off x="360000" y="6496826"/>
            <a:ext cx="351985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"/>
            <a:headEnd type="none" w="sm" len="sm"/>
            <a:tailEnd type="none" w="sm" len="sm"/>
          </a:ln>
        </p:spPr>
      </p:cxnSp>
      <p:pic>
        <p:nvPicPr>
          <p:cNvPr id="16" name="Google Shape;16;p24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360000" y="183852"/>
            <a:ext cx="1065600" cy="359952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3" r:id="rId1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lido.com/support/ppi/how-to-change-the-design" TargetMode="External"/><Relationship Id="rId3" Type="http://schemas.openxmlformats.org/officeDocument/2006/relationships/tags" Target="../tags/tag4.xml"/><Relationship Id="rId7" Type="http://schemas.openxmlformats.org/officeDocument/2006/relationships/image" Target="../media/image9.sv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hyperlink" Target="https://www.slido.com/powerpoint-polling?utm_source=powerpoint&amp;utm_medium=placeholder-slide" TargetMode="External"/><Relationship Id="rId5" Type="http://schemas.openxmlformats.org/officeDocument/2006/relationships/image" Target="../media/image8.sv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10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8.png"/><Relationship Id="rId5" Type="http://schemas.openxmlformats.org/officeDocument/2006/relationships/image" Target="../media/image24.png"/><Relationship Id="rId4" Type="http://schemas.openxmlformats.org/officeDocument/2006/relationships/image" Target="../media/image2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3.png"/><Relationship Id="rId4" Type="http://schemas.openxmlformats.org/officeDocument/2006/relationships/image" Target="../media/image2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4" Type="http://schemas.openxmlformats.org/officeDocument/2006/relationships/hyperlink" Target="mailto:support@acqf-qcp.afric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" descr="A globe with a map on it&#10;&#10;Description automatically generated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12500" b="12500"/>
          <a:stretch/>
        </p:blipFill>
        <p:spPr>
          <a:xfrm>
            <a:off x="0" y="0"/>
            <a:ext cx="6096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</p:pic>
      <p:sp>
        <p:nvSpPr>
          <p:cNvPr id="87" name="Google Shape;87;p1"/>
          <p:cNvSpPr txBox="1">
            <a:spLocks noGrp="1"/>
          </p:cNvSpPr>
          <p:nvPr>
            <p:ph type="ftr" idx="11"/>
          </p:nvPr>
        </p:nvSpPr>
        <p:spPr>
          <a:xfrm>
            <a:off x="6826101" y="1503680"/>
            <a:ext cx="5150309" cy="24164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 sz="2800" u="sng">
                <a:solidFill>
                  <a:srgbClr val="C00000"/>
                </a:solidFill>
              </a:rPr>
              <a:t>ACQF Qualifications and Credentials Platform (QCP)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 sz="2000"/>
              <a:t>Session 3</a:t>
            </a:r>
            <a:endParaRPr sz="2000"/>
          </a:p>
        </p:txBody>
      </p:sp>
      <p:sp>
        <p:nvSpPr>
          <p:cNvPr id="88" name="Google Shape;88;p1"/>
          <p:cNvSpPr txBox="1">
            <a:spLocks noGrp="1"/>
          </p:cNvSpPr>
          <p:nvPr>
            <p:ph type="body" idx="1"/>
          </p:nvPr>
        </p:nvSpPr>
        <p:spPr>
          <a:xfrm>
            <a:off x="6454775" y="4084373"/>
            <a:ext cx="5378450" cy="330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GB" sz="280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7th ACQF Continental Forum</a:t>
            </a:r>
            <a:endParaRPr sz="2800">
              <a:solidFill>
                <a:schemeClr val="accen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sz="2800">
              <a:solidFill>
                <a:schemeClr val="accen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endParaRPr sz="1600">
              <a:solidFill>
                <a:schemeClr val="accent1"/>
              </a:solidFill>
            </a:endParaRPr>
          </a:p>
        </p:txBody>
      </p:sp>
      <p:sp>
        <p:nvSpPr>
          <p:cNvPr id="89" name="Google Shape;89;p1"/>
          <p:cNvSpPr txBox="1">
            <a:spLocks noGrp="1"/>
          </p:cNvSpPr>
          <p:nvPr>
            <p:ph type="body" idx="3"/>
          </p:nvPr>
        </p:nvSpPr>
        <p:spPr>
          <a:xfrm>
            <a:off x="6454775" y="4910077"/>
            <a:ext cx="5378450" cy="1668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en-GB"/>
              <a:t>28 July 2026</a:t>
            </a:r>
            <a:endParaRPr/>
          </a:p>
        </p:txBody>
      </p:sp>
      <p:pic>
        <p:nvPicPr>
          <p:cNvPr id="90" name="Google Shape;90;p1" descr="A close-up of a logo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5945" y="268951"/>
            <a:ext cx="4584109" cy="69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51475" y="6055525"/>
            <a:ext cx="3985050" cy="523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65"/>
          <p:cNvSpPr txBox="1">
            <a:spLocks noGrp="1"/>
          </p:cNvSpPr>
          <p:nvPr>
            <p:ph type="body" idx="1"/>
          </p:nvPr>
        </p:nvSpPr>
        <p:spPr>
          <a:xfrm>
            <a:off x="-721678" y="226203"/>
            <a:ext cx="7345998" cy="3544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4400"/>
              <a:buNone/>
            </a:pPr>
            <a:r>
              <a:rPr lang="en-GB"/>
              <a:t>01</a:t>
            </a:r>
            <a:endParaRPr/>
          </a:p>
        </p:txBody>
      </p:sp>
      <p:sp>
        <p:nvSpPr>
          <p:cNvPr id="97" name="Google Shape;97;p65"/>
          <p:cNvSpPr txBox="1">
            <a:spLocks noGrp="1"/>
          </p:cNvSpPr>
          <p:nvPr>
            <p:ph type="body" idx="2"/>
          </p:nvPr>
        </p:nvSpPr>
        <p:spPr>
          <a:xfrm>
            <a:off x="882982" y="4441099"/>
            <a:ext cx="9628000" cy="1828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6600"/>
              <a:buNone/>
            </a:pPr>
            <a:r>
              <a:rPr lang="en-GB"/>
              <a:t>Agenda overview</a:t>
            </a:r>
            <a:endParaRPr/>
          </a:p>
        </p:txBody>
      </p:sp>
      <p:sp>
        <p:nvSpPr>
          <p:cNvPr id="98" name="Google Shape;98;p65"/>
          <p:cNvSpPr txBox="1">
            <a:spLocks noGrp="1"/>
          </p:cNvSpPr>
          <p:nvPr>
            <p:ph type="sldNum" idx="4294967295"/>
          </p:nvPr>
        </p:nvSpPr>
        <p:spPr>
          <a:xfrm>
            <a:off x="0" y="6538913"/>
            <a:ext cx="3709988" cy="17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r>
              <a:rPr lang="en-GB"/>
              <a:t>Page </a:t>
            </a:r>
            <a:fld id="{00000000-1234-1234-1234-123412341234}" type="slidenum">
              <a:rPr lang="en-GB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"/>
          <p:cNvSpPr txBox="1">
            <a:spLocks noGrp="1"/>
          </p:cNvSpPr>
          <p:nvPr>
            <p:ph type="title"/>
          </p:nvPr>
        </p:nvSpPr>
        <p:spPr>
          <a:xfrm>
            <a:off x="359999" y="615429"/>
            <a:ext cx="1146785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</a:pPr>
            <a:r>
              <a:rPr lang="en-GB"/>
              <a:t>Agenda</a:t>
            </a:r>
            <a:endParaRPr/>
          </a:p>
        </p:txBody>
      </p:sp>
      <p:sp>
        <p:nvSpPr>
          <p:cNvPr id="104" name="Google Shape;104;p2"/>
          <p:cNvSpPr txBox="1">
            <a:spLocks noGrp="1"/>
          </p:cNvSpPr>
          <p:nvPr>
            <p:ph type="body" idx="1"/>
          </p:nvPr>
        </p:nvSpPr>
        <p:spPr>
          <a:xfrm>
            <a:off x="352487" y="2136290"/>
            <a:ext cx="5899724" cy="39397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GB" b="1">
                <a:solidFill>
                  <a:srgbClr val="00A643"/>
                </a:solidFill>
                <a:latin typeface="Arial"/>
                <a:ea typeface="Arial"/>
                <a:cs typeface="Arial"/>
                <a:sym typeface="Arial"/>
              </a:rPr>
              <a:t>1   </a:t>
            </a:r>
            <a:r>
              <a:rPr lang="en-GB" b="1">
                <a:solidFill>
                  <a:srgbClr val="202A44"/>
                </a:solidFill>
                <a:latin typeface="Arial"/>
                <a:ea typeface="Arial"/>
                <a:cs typeface="Arial"/>
                <a:sym typeface="Arial"/>
              </a:rPr>
              <a:t>What is the QCP?</a:t>
            </a:r>
            <a:endParaRPr/>
          </a:p>
          <a:p>
            <a:pPr marL="457200" lvl="0" indent="-342900" algn="l" rtl="0">
              <a:lnSpc>
                <a:spcPct val="90000"/>
              </a:lnSpc>
              <a:spcBef>
                <a:spcPts val="2600"/>
              </a:spcBef>
              <a:spcAft>
                <a:spcPts val="0"/>
              </a:spcAft>
              <a:buSzPts val="1800"/>
              <a:buNone/>
            </a:pPr>
            <a:r>
              <a:rPr lang="en-GB" b="1">
                <a:solidFill>
                  <a:srgbClr val="00A643"/>
                </a:solidFill>
                <a:latin typeface="Arial"/>
                <a:ea typeface="Arial"/>
                <a:cs typeface="Arial"/>
                <a:sym typeface="Arial"/>
              </a:rPr>
              <a:t>2   </a:t>
            </a:r>
            <a:r>
              <a:rPr lang="en-GB" b="1">
                <a:solidFill>
                  <a:srgbClr val="202A44"/>
                </a:solidFill>
                <a:latin typeface="Arial"/>
                <a:ea typeface="Arial"/>
                <a:cs typeface="Arial"/>
                <a:sym typeface="Arial"/>
              </a:rPr>
              <a:t>Interoperability in action</a:t>
            </a:r>
            <a:endParaRPr/>
          </a:p>
          <a:p>
            <a:pPr marL="457200" lvl="0" indent="-342900" algn="l" rtl="0">
              <a:lnSpc>
                <a:spcPct val="90000"/>
              </a:lnSpc>
              <a:spcBef>
                <a:spcPts val="2600"/>
              </a:spcBef>
              <a:spcAft>
                <a:spcPts val="0"/>
              </a:spcAft>
              <a:buSzPts val="1800"/>
              <a:buNone/>
            </a:pPr>
            <a:r>
              <a:rPr lang="en-GB" b="1">
                <a:solidFill>
                  <a:srgbClr val="00A643"/>
                </a:solidFill>
                <a:latin typeface="Arial"/>
                <a:ea typeface="Arial"/>
                <a:cs typeface="Arial"/>
                <a:sym typeface="Arial"/>
              </a:rPr>
              <a:t>3   </a:t>
            </a:r>
            <a:r>
              <a:rPr lang="en-GB" b="1">
                <a:solidFill>
                  <a:srgbClr val="202A44"/>
                </a:solidFill>
                <a:latin typeface="Arial"/>
                <a:ea typeface="Arial"/>
                <a:cs typeface="Arial"/>
                <a:sym typeface="Arial"/>
              </a:rPr>
              <a:t>Why is the QCP important?</a:t>
            </a:r>
            <a:endParaRPr/>
          </a:p>
          <a:p>
            <a:pPr marL="457200" lvl="0" indent="-342900" algn="l" rtl="0">
              <a:lnSpc>
                <a:spcPct val="90000"/>
              </a:lnSpc>
              <a:spcBef>
                <a:spcPts val="2600"/>
              </a:spcBef>
              <a:spcAft>
                <a:spcPts val="0"/>
              </a:spcAft>
              <a:buSzPts val="1800"/>
              <a:buNone/>
            </a:pPr>
            <a:r>
              <a:rPr lang="en-GB" b="1">
                <a:solidFill>
                  <a:srgbClr val="00A643"/>
                </a:solidFill>
                <a:latin typeface="Arial"/>
                <a:ea typeface="Arial"/>
                <a:cs typeface="Arial"/>
                <a:sym typeface="Arial"/>
              </a:rPr>
              <a:t>4   </a:t>
            </a:r>
            <a:r>
              <a:rPr lang="en-GB" b="1">
                <a:solidFill>
                  <a:srgbClr val="202A44"/>
                </a:solidFill>
                <a:latin typeface="Arial"/>
                <a:ea typeface="Arial"/>
                <a:cs typeface="Arial"/>
                <a:sym typeface="Arial"/>
              </a:rPr>
              <a:t>Current status &amp; future plans</a:t>
            </a:r>
            <a:endParaRPr/>
          </a:p>
          <a:p>
            <a:pPr marL="457200" lvl="0" indent="-228600" algn="l" rtl="0">
              <a:lnSpc>
                <a:spcPct val="90000"/>
              </a:lnSpc>
              <a:spcBef>
                <a:spcPts val="2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/>
          </a:p>
        </p:txBody>
      </p:sp>
      <p:sp>
        <p:nvSpPr>
          <p:cNvPr id="105" name="Google Shape;105;p2"/>
          <p:cNvSpPr txBox="1">
            <a:spLocks noGrp="1"/>
          </p:cNvSpPr>
          <p:nvPr>
            <p:ph type="sldNum" idx="12"/>
          </p:nvPr>
        </p:nvSpPr>
        <p:spPr>
          <a:xfrm>
            <a:off x="359999" y="6538366"/>
            <a:ext cx="3710327" cy="1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r>
              <a:rPr lang="en-GB"/>
              <a:t>Page </a:t>
            </a:r>
            <a:fld id="{00000000-1234-1234-1234-123412341234}" type="slidenum">
              <a:rPr lang="en-GB"/>
              <a:t>3</a:t>
            </a:fld>
            <a:endParaRPr/>
          </a:p>
        </p:txBody>
      </p:sp>
      <p:sp>
        <p:nvSpPr>
          <p:cNvPr id="106" name="Google Shape;106;p2"/>
          <p:cNvSpPr/>
          <p:nvPr/>
        </p:nvSpPr>
        <p:spPr>
          <a:xfrm>
            <a:off x="6626405" y="1940990"/>
            <a:ext cx="5029200" cy="1417200"/>
          </a:xfrm>
          <a:prstGeom prst="roundRect">
            <a:avLst>
              <a:gd name="adj" fmla="val 7742"/>
            </a:avLst>
          </a:prstGeom>
          <a:solidFill>
            <a:srgbClr val="EAF6EE"/>
          </a:solidFill>
          <a:ln w="12700" cap="flat" cmpd="sng">
            <a:solidFill>
              <a:srgbClr val="BFE4CE"/>
            </a:solidFill>
            <a:prstDash val="solid"/>
            <a:round/>
            <a:headEnd type="none" w="sm" len="sm"/>
            <a:tailEnd type="none" w="sm" len="sm"/>
          </a:ln>
          <a:effectLst>
            <a:outerShdw blurRad="88900" dist="25400" dir="5400000" algn="bl" rotWithShape="0">
              <a:srgbClr val="A9AEAB">
                <a:alpha val="27843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2"/>
          <p:cNvSpPr/>
          <p:nvPr/>
        </p:nvSpPr>
        <p:spPr>
          <a:xfrm>
            <a:off x="6900725" y="2142158"/>
            <a:ext cx="2371800" cy="310800"/>
          </a:xfrm>
          <a:prstGeom prst="roundRect">
            <a:avLst>
              <a:gd name="adj" fmla="val 50000"/>
            </a:avLst>
          </a:prstGeom>
          <a:solidFill>
            <a:srgbClr val="00A64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2"/>
          <p:cNvSpPr/>
          <p:nvPr/>
        </p:nvSpPr>
        <p:spPr>
          <a:xfrm>
            <a:off x="6900725" y="2142158"/>
            <a:ext cx="21432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GB" sz="9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SESSION 1 · NOW</a:t>
            </a: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"/>
          <p:cNvSpPr/>
          <p:nvPr/>
        </p:nvSpPr>
        <p:spPr>
          <a:xfrm>
            <a:off x="6900725" y="2507918"/>
            <a:ext cx="4480500" cy="7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1" i="0" u="none" strike="noStrike" cap="none">
                <a:solidFill>
                  <a:srgbClr val="24282A"/>
                </a:solidFill>
                <a:latin typeface="Arial"/>
                <a:ea typeface="Arial"/>
                <a:cs typeface="Arial"/>
                <a:sym typeface="Arial"/>
              </a:rPr>
              <a:t>High-level overview &amp; interactive showcase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0" name="Google Shape;110;p2" descr="assets/ic_arrow_g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939837" y="3477182"/>
            <a:ext cx="402336" cy="402336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"/>
          <p:cNvSpPr/>
          <p:nvPr/>
        </p:nvSpPr>
        <p:spPr>
          <a:xfrm>
            <a:off x="6626405" y="3998390"/>
            <a:ext cx="5029200" cy="1417200"/>
          </a:xfrm>
          <a:prstGeom prst="roundRect">
            <a:avLst>
              <a:gd name="adj" fmla="val 7742"/>
            </a:avLst>
          </a:prstGeom>
          <a:solidFill>
            <a:srgbClr val="F6F9F7"/>
          </a:solidFill>
          <a:ln w="12700" cap="flat" cmpd="sng">
            <a:solidFill>
              <a:srgbClr val="E4E8E5"/>
            </a:solidFill>
            <a:prstDash val="solid"/>
            <a:round/>
            <a:headEnd type="none" w="sm" len="sm"/>
            <a:tailEnd type="none" w="sm" len="sm"/>
          </a:ln>
          <a:effectLst>
            <a:outerShdw blurRad="88900" dist="25400" dir="5400000" algn="bl" rotWithShape="0">
              <a:srgbClr val="A9AEAB">
                <a:alpha val="27843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"/>
          <p:cNvSpPr/>
          <p:nvPr/>
        </p:nvSpPr>
        <p:spPr>
          <a:xfrm>
            <a:off x="6900725" y="4199558"/>
            <a:ext cx="2505900" cy="310800"/>
          </a:xfrm>
          <a:prstGeom prst="roundRect">
            <a:avLst>
              <a:gd name="adj" fmla="val 50000"/>
            </a:avLst>
          </a:prstGeom>
          <a:solidFill>
            <a:srgbClr val="202A4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"/>
          <p:cNvSpPr/>
          <p:nvPr/>
        </p:nvSpPr>
        <p:spPr>
          <a:xfrm>
            <a:off x="6900725" y="4199558"/>
            <a:ext cx="22671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GB" sz="9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SESSION 2 · TOMORROW</a:t>
            </a: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2"/>
          <p:cNvSpPr/>
          <p:nvPr/>
        </p:nvSpPr>
        <p:spPr>
          <a:xfrm>
            <a:off x="6900725" y="4565318"/>
            <a:ext cx="4480500" cy="7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1" i="0" u="none" strike="noStrike" cap="none">
                <a:solidFill>
                  <a:srgbClr val="24282A"/>
                </a:solidFill>
                <a:latin typeface="Arial"/>
                <a:ea typeface="Arial"/>
                <a:cs typeface="Arial"/>
                <a:sym typeface="Arial"/>
              </a:rPr>
              <a:t>Trailblazer panel &amp; live Q&amp;A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2575d28cfc_0_0"/>
          <p:cNvSpPr txBox="1">
            <a:spLocks noGrp="1"/>
          </p:cNvSpPr>
          <p:nvPr>
            <p:ph type="body" idx="1"/>
          </p:nvPr>
        </p:nvSpPr>
        <p:spPr>
          <a:xfrm>
            <a:off x="-721678" y="226203"/>
            <a:ext cx="7346100" cy="35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4400"/>
              <a:buNone/>
            </a:pPr>
            <a:r>
              <a:rPr lang="en-GB"/>
              <a:t>02</a:t>
            </a:r>
            <a:endParaRPr/>
          </a:p>
        </p:txBody>
      </p:sp>
      <p:sp>
        <p:nvSpPr>
          <p:cNvPr id="120" name="Google Shape;120;g32575d28cfc_0_0"/>
          <p:cNvSpPr txBox="1">
            <a:spLocks noGrp="1"/>
          </p:cNvSpPr>
          <p:nvPr>
            <p:ph type="body" idx="2"/>
          </p:nvPr>
        </p:nvSpPr>
        <p:spPr>
          <a:xfrm>
            <a:off x="882982" y="4441099"/>
            <a:ext cx="9627900" cy="182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6600"/>
              <a:buNone/>
            </a:pPr>
            <a:r>
              <a:rPr lang="en-GB"/>
              <a:t>What is QCP?</a:t>
            </a:r>
            <a:endParaRPr/>
          </a:p>
        </p:txBody>
      </p:sp>
      <p:sp>
        <p:nvSpPr>
          <p:cNvPr id="121" name="Google Shape;121;g32575d28cfc_0_0"/>
          <p:cNvSpPr txBox="1">
            <a:spLocks noGrp="1"/>
          </p:cNvSpPr>
          <p:nvPr>
            <p:ph type="sldNum" idx="4294967295"/>
          </p:nvPr>
        </p:nvSpPr>
        <p:spPr>
          <a:xfrm>
            <a:off x="0" y="6538913"/>
            <a:ext cx="3710100" cy="1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r>
              <a:rPr lang="en-GB"/>
              <a:t>Page </a:t>
            </a:r>
            <a:fld id="{00000000-1234-1234-1234-123412341234}" type="slidenum">
              <a:rPr lang="en-GB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f5c5f7ee9f_0_2"/>
          <p:cNvSpPr txBox="1">
            <a:spLocks noGrp="1"/>
          </p:cNvSpPr>
          <p:nvPr>
            <p:ph type="title"/>
          </p:nvPr>
        </p:nvSpPr>
        <p:spPr>
          <a:xfrm>
            <a:off x="359999" y="615429"/>
            <a:ext cx="114678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Join the </a:t>
            </a:r>
            <a:r>
              <a:rPr lang="en-GB" dirty="0" err="1"/>
              <a:t>slido</a:t>
            </a:r>
            <a:r>
              <a:rPr lang="en-GB" dirty="0"/>
              <a:t> for a quick poll!</a:t>
            </a:r>
            <a:endParaRPr dirty="0"/>
          </a:p>
        </p:txBody>
      </p:sp>
      <p:sp>
        <p:nvSpPr>
          <p:cNvPr id="128" name="Google Shape;128;g3f5c5f7ee9f_0_2"/>
          <p:cNvSpPr txBox="1">
            <a:spLocks noGrp="1"/>
          </p:cNvSpPr>
          <p:nvPr>
            <p:ph type="body" idx="1"/>
          </p:nvPr>
        </p:nvSpPr>
        <p:spPr>
          <a:xfrm>
            <a:off x="352480" y="2136300"/>
            <a:ext cx="6461100" cy="3939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indent="-457200"/>
            <a:r>
              <a:rPr lang="en-GB" sz="3600" dirty="0"/>
              <a:t>Scan the QR</a:t>
            </a:r>
          </a:p>
          <a:p>
            <a:pPr indent="-457200"/>
            <a:r>
              <a:rPr lang="en-GB" sz="3600" dirty="0"/>
              <a:t>Alternatively: slide.com and enter the code: </a:t>
            </a:r>
            <a:r>
              <a:rPr lang="en-GB" sz="3600" b="1" dirty="0"/>
              <a:t>4204713</a:t>
            </a:r>
          </a:p>
        </p:txBody>
      </p:sp>
      <p:sp>
        <p:nvSpPr>
          <p:cNvPr id="129" name="Google Shape;129;g3f5c5f7ee9f_0_2"/>
          <p:cNvSpPr txBox="1">
            <a:spLocks noGrp="1"/>
          </p:cNvSpPr>
          <p:nvPr>
            <p:ph type="sldNum" idx="12"/>
          </p:nvPr>
        </p:nvSpPr>
        <p:spPr>
          <a:xfrm>
            <a:off x="359999" y="6538366"/>
            <a:ext cx="3710400" cy="1728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GB"/>
              <a:t>Page </a:t>
            </a:r>
            <a:fld id="{00000000-1234-1234-1234-123412341234}" type="slidenum">
              <a:rPr lang="en-GB"/>
              <a:t>5</a:t>
            </a:fld>
            <a:endParaRPr/>
          </a:p>
        </p:txBody>
      </p:sp>
      <p:sp>
        <p:nvSpPr>
          <p:cNvPr id="130" name="Google Shape;130;g3f5c5f7ee9f_0_2"/>
          <p:cNvSpPr/>
          <p:nvPr/>
        </p:nvSpPr>
        <p:spPr>
          <a:xfrm>
            <a:off x="7787099" y="2136311"/>
            <a:ext cx="4040700" cy="4040700"/>
          </a:xfrm>
          <a:prstGeom prst="roundRect">
            <a:avLst>
              <a:gd name="adj" fmla="val 2432"/>
            </a:avLst>
          </a:prstGeom>
          <a:solidFill>
            <a:srgbClr val="F3F6F4"/>
          </a:solidFill>
          <a:ln w="9525" cap="flat" cmpd="sng">
            <a:solidFill>
              <a:srgbClr val="E7E6E6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25400" dir="5400000" algn="bl" rotWithShape="0">
              <a:srgbClr val="BFC5C0">
                <a:alpha val="451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g3f5c5f7ee9f_0_2"/>
          <p:cNvSpPr/>
          <p:nvPr/>
        </p:nvSpPr>
        <p:spPr>
          <a:xfrm>
            <a:off x="8115738" y="5710211"/>
            <a:ext cx="33834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GB" sz="2100"/>
              <a:t>#4204713</a:t>
            </a: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2" name="Google Shape;132;g3f5c5f7ee9f_0_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37338" y="2635988"/>
            <a:ext cx="2940226" cy="2940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5A971DC-717D-4DDD-C404-52D9CEC78DB5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Page </a:t>
            </a:r>
            <a:fld id="{00000000-1234-1234-1234-123412341234}" type="slidenum">
              <a:rPr lang="en-GB" smtClean="0"/>
              <a:t>6</a:t>
            </a:fld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A2C0B48-FB2A-4677-4263-A1C1F3075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44693" y="1742703"/>
            <a:ext cx="2371696" cy="2371696"/>
          </a:xfrm>
          <a:prstGeom prst="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 descr="(EN) Have you ever heard about or consulted the ACQF Qualifications and Credentials Platform? (FR) Aviez-vous déjà entendu parler de la QCP ou l’avez-vous déjà utilisée ? (PT) Já tinha ouvido falar da QCP ou já a utilizou?">
            <a:extLst>
              <a:ext uri="{FF2B5EF4-FFF2-40B4-BE49-F238E27FC236}">
                <a16:creationId xmlns:a16="http://schemas.microsoft.com/office/drawing/2014/main" id="{A42C8477-80B8-8E18-6362-8157E739CCB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112851" y="1000897"/>
            <a:ext cx="8486226" cy="3855308"/>
          </a:xfrm>
          <a:prstGeom prst="rect">
            <a:avLst/>
          </a:prstGeom>
          <a:noFill/>
          <a:ln w="25400" cap="flat" cmpd="sng" algn="ctr">
            <a:solidFill>
              <a:srgbClr val="FFFFFF"/>
            </a:solidFill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b="1">
                <a:solidFill>
                  <a:srgbClr val="000000"/>
                </a:solidFill>
              </a:rPr>
              <a:t>(EN) Have you ever heard about or consulted the ACQF Qualifications and Credentials Platform? (FR) Aviez-vous déjà entendu parler de la QCP ou l’avez-vous déjà utilisée ? (PT) Já tinha ouvido falar da QCP ou já a utilizou?</a:t>
            </a:r>
          </a:p>
        </p:txBody>
      </p:sp>
      <p:sp>
        <p:nvSpPr>
          <p:cNvPr id="5" name="Rectangle 4" descr="The Slido app must be installed on every computer you’re presenting from">
            <a:extLst>
              <a:ext uri="{FF2B5EF4-FFF2-40B4-BE49-F238E27FC236}">
                <a16:creationId xmlns:a16="http://schemas.microsoft.com/office/drawing/2014/main" id="{3E3A7F12-EF7D-2CB2-682E-326819D57804}"/>
              </a:ext>
            </a:extLst>
          </p:cNvPr>
          <p:cNvSpPr/>
          <p:nvPr/>
        </p:nvSpPr>
        <p:spPr>
          <a:xfrm>
            <a:off x="0" y="5820032"/>
            <a:ext cx="12192001" cy="1037968"/>
          </a:xfrm>
          <a:prstGeom prst="rect">
            <a:avLst/>
          </a:prstGeom>
          <a:solidFill>
            <a:srgbClr val="198038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1155" tIns="259404" rIns="1852888" bIns="203818" rtlCol="0" anchor="ctr">
            <a:normAutofit fontScale="85000" lnSpcReduction="10000"/>
          </a:bodyPr>
          <a:lstStyle/>
          <a:p>
            <a:r>
              <a:rPr lang="en-US" sz="2600">
                <a:solidFill>
                  <a:srgbClr val="FFFFFF"/>
                </a:solidFill>
              </a:rPr>
              <a:t>The </a:t>
            </a:r>
            <a:r>
              <a:rPr lang="en-US" sz="2600">
                <a:solidFill>
                  <a:srgbClr val="FFFFFF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Slido app</a:t>
            </a:r>
            <a:r>
              <a:rPr lang="en-US" sz="2600">
                <a:solidFill>
                  <a:srgbClr val="FFFFFF"/>
                </a:solidFill>
              </a:rPr>
              <a:t> must be installed on every computer you’re presenting from</a:t>
            </a:r>
            <a:endParaRPr lang="en-GB" sz="2600">
              <a:solidFill>
                <a:srgbClr val="FFFFFF"/>
              </a:solidFill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583691AC-FC42-5088-A4D6-7F7380269B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96462" y="6190785"/>
            <a:ext cx="296462" cy="296462"/>
          </a:xfrm>
          <a:prstGeom prst="rect">
            <a:avLst/>
          </a:prstGeom>
        </p:spPr>
      </p:pic>
      <p:sp>
        <p:nvSpPr>
          <p:cNvPr id="8" name="Trapezoid 7" descr="Do not edit&#10;How to change the design">
            <a:extLst>
              <a:ext uri="{FF2B5EF4-FFF2-40B4-BE49-F238E27FC236}">
                <a16:creationId xmlns:a16="http://schemas.microsoft.com/office/drawing/2014/main" id="{008C94EF-F284-CC23-2B5B-BAB4E9906339}"/>
              </a:ext>
            </a:extLst>
          </p:cNvPr>
          <p:cNvSpPr/>
          <p:nvPr/>
        </p:nvSpPr>
        <p:spPr>
          <a:xfrm rot="2700000">
            <a:off x="9620371" y="514924"/>
            <a:ext cx="3335198" cy="778213"/>
          </a:xfrm>
          <a:prstGeom prst="trapezoid">
            <a:avLst>
              <a:gd name="adj" fmla="val 100000"/>
            </a:avLst>
          </a:prstGeom>
          <a:solidFill>
            <a:srgbClr val="EDFAF2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>
            <a:normAutofit fontScale="70000" lnSpcReduction="20000"/>
          </a:bodyPr>
          <a:lstStyle/>
          <a:p>
            <a:pPr algn="ctr"/>
            <a:r>
              <a:rPr lang="en-US" sz="2600" b="1">
                <a:solidFill>
                  <a:srgbClr val="198038"/>
                </a:solidFill>
              </a:rPr>
              <a:t>Do not edit
</a:t>
            </a:r>
            <a:r>
              <a:rPr lang="en-US" sz="2200">
                <a:solidFill>
                  <a:srgbClr val="198038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change the design</a:t>
            </a:r>
            <a:endParaRPr lang="en-GB" sz="2200">
              <a:solidFill>
                <a:srgbClr val="198038"/>
              </a:solidFill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E473D35E-53E5-4D64-3B93-DE9732DF2E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46748" y="6153727"/>
            <a:ext cx="1111733" cy="37057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425014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5"/>
          <p:cNvSpPr/>
          <p:nvPr/>
        </p:nvSpPr>
        <p:spPr>
          <a:xfrm>
            <a:off x="457200" y="841248"/>
            <a:ext cx="11274552" cy="777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GB" sz="3200" b="1" i="0" u="none" strike="noStrike" cap="none">
                <a:solidFill>
                  <a:srgbClr val="00A643"/>
                </a:solidFill>
                <a:latin typeface="Arial"/>
                <a:ea typeface="Arial"/>
                <a:cs typeface="Arial"/>
                <a:sym typeface="Arial"/>
              </a:rPr>
              <a:t>The policy challenge the QCP responds to</a:t>
            </a:r>
            <a:endParaRPr sz="3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6" name="Google Shape;146;p5"/>
          <p:cNvCxnSpPr/>
          <p:nvPr/>
        </p:nvCxnSpPr>
        <p:spPr>
          <a:xfrm>
            <a:off x="457200" y="6419088"/>
            <a:ext cx="11274552" cy="0"/>
          </a:xfrm>
          <a:prstGeom prst="straightConnector1">
            <a:avLst/>
          </a:prstGeom>
          <a:noFill/>
          <a:ln w="9525" cap="flat" cmpd="sng">
            <a:solidFill>
              <a:srgbClr val="E7E6E6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7" name="Google Shape;147;p5"/>
          <p:cNvSpPr/>
          <p:nvPr/>
        </p:nvSpPr>
        <p:spPr>
          <a:xfrm>
            <a:off x="457200" y="6455664"/>
            <a:ext cx="27432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5"/>
          <p:cNvSpPr/>
          <p:nvPr/>
        </p:nvSpPr>
        <p:spPr>
          <a:xfrm>
            <a:off x="8074152" y="6455664"/>
            <a:ext cx="36576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GB" sz="900" b="0" i="0" u="none" strike="noStrike" cap="none">
                <a:solidFill>
                  <a:srgbClr val="5A6167"/>
                </a:solidFill>
                <a:latin typeface="Arial"/>
                <a:ea typeface="Arial"/>
                <a:cs typeface="Arial"/>
                <a:sym typeface="Arial"/>
              </a:rPr>
              <a:t>7th ACQF Continental Forum · QCP · Session 1</a:t>
            </a: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5"/>
          <p:cNvSpPr/>
          <p:nvPr/>
        </p:nvSpPr>
        <p:spPr>
          <a:xfrm>
            <a:off x="548640" y="1920240"/>
            <a:ext cx="3566160" cy="3566160"/>
          </a:xfrm>
          <a:prstGeom prst="roundRect">
            <a:avLst>
              <a:gd name="adj" fmla="val 2308"/>
            </a:avLst>
          </a:prstGeom>
          <a:solidFill>
            <a:srgbClr val="FFFFFF"/>
          </a:solidFill>
          <a:ln w="9525" cap="flat" cmpd="sng">
            <a:solidFill>
              <a:srgbClr val="E7E6E6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25400" dir="5400000" algn="bl" rotWithShape="0">
              <a:srgbClr val="BFC5C0">
                <a:alpha val="45098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5"/>
          <p:cNvSpPr/>
          <p:nvPr/>
        </p:nvSpPr>
        <p:spPr>
          <a:xfrm>
            <a:off x="868680" y="2286000"/>
            <a:ext cx="777240" cy="777240"/>
          </a:xfrm>
          <a:prstGeom prst="ellipse">
            <a:avLst/>
          </a:prstGeom>
          <a:solidFill>
            <a:srgbClr val="971B2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5"/>
          <p:cNvSpPr/>
          <p:nvPr/>
        </p:nvSpPr>
        <p:spPr>
          <a:xfrm>
            <a:off x="868680" y="2286000"/>
            <a:ext cx="777240" cy="777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en-GB" sz="2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◱</a:t>
            </a:r>
            <a:endParaRPr sz="2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5"/>
          <p:cNvSpPr/>
          <p:nvPr/>
        </p:nvSpPr>
        <p:spPr>
          <a:xfrm>
            <a:off x="868680" y="3246120"/>
            <a:ext cx="2926080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-GB" sz="1900" b="1" i="0" u="none" strike="noStrike" cap="none">
                <a:solidFill>
                  <a:srgbClr val="24282A"/>
                </a:solidFill>
                <a:latin typeface="Arial"/>
                <a:ea typeface="Arial"/>
                <a:cs typeface="Arial"/>
                <a:sym typeface="Arial"/>
              </a:rPr>
              <a:t>Fragmented data</a:t>
            </a: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5"/>
          <p:cNvSpPr/>
          <p:nvPr/>
        </p:nvSpPr>
        <p:spPr>
          <a:xfrm>
            <a:off x="868680" y="3977640"/>
            <a:ext cx="292608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0" i="0" u="none" strike="noStrike" cap="none">
                <a:solidFill>
                  <a:srgbClr val="5A6167"/>
                </a:solidFill>
                <a:latin typeface="Arial"/>
                <a:ea typeface="Arial"/>
                <a:cs typeface="Arial"/>
                <a:sym typeface="Arial"/>
              </a:rPr>
              <a:t>Paper, PDF and spreadsheet records are still common. Qualifications data is scattered and hard to compare and extract insights from.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5"/>
          <p:cNvSpPr/>
          <p:nvPr/>
        </p:nvSpPr>
        <p:spPr>
          <a:xfrm>
            <a:off x="4315968" y="1920240"/>
            <a:ext cx="3566160" cy="3566160"/>
          </a:xfrm>
          <a:prstGeom prst="roundRect">
            <a:avLst>
              <a:gd name="adj" fmla="val 2308"/>
            </a:avLst>
          </a:prstGeom>
          <a:solidFill>
            <a:srgbClr val="FFFFFF"/>
          </a:solidFill>
          <a:ln w="9525" cap="flat" cmpd="sng">
            <a:solidFill>
              <a:srgbClr val="E7E6E6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25400" dir="5400000" algn="bl" rotWithShape="0">
              <a:srgbClr val="BFC5C0">
                <a:alpha val="45098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5"/>
          <p:cNvSpPr/>
          <p:nvPr/>
        </p:nvSpPr>
        <p:spPr>
          <a:xfrm>
            <a:off x="4636008" y="2286000"/>
            <a:ext cx="777240" cy="777240"/>
          </a:xfrm>
          <a:prstGeom prst="ellipse">
            <a:avLst/>
          </a:prstGeom>
          <a:solidFill>
            <a:srgbClr val="202A4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5"/>
          <p:cNvSpPr/>
          <p:nvPr/>
        </p:nvSpPr>
        <p:spPr>
          <a:xfrm>
            <a:off x="4636008" y="2286000"/>
            <a:ext cx="777240" cy="777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en-GB" sz="2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↔</a:t>
            </a:r>
            <a:endParaRPr sz="2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5"/>
          <p:cNvSpPr/>
          <p:nvPr/>
        </p:nvSpPr>
        <p:spPr>
          <a:xfrm>
            <a:off x="4636008" y="3246120"/>
            <a:ext cx="2926080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-GB" sz="1900" b="1" i="0" u="none" strike="noStrike" cap="none">
                <a:solidFill>
                  <a:srgbClr val="24282A"/>
                </a:solidFill>
                <a:latin typeface="Arial"/>
                <a:ea typeface="Arial"/>
                <a:cs typeface="Arial"/>
                <a:sym typeface="Arial"/>
              </a:rPr>
              <a:t>Limited cross-border recognition</a:t>
            </a: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5"/>
          <p:cNvSpPr/>
          <p:nvPr/>
        </p:nvSpPr>
        <p:spPr>
          <a:xfrm>
            <a:off x="4636008" y="3977640"/>
            <a:ext cx="292608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0" i="0" u="none" strike="noStrike" cap="none" dirty="0">
                <a:solidFill>
                  <a:srgbClr val="5A6167"/>
                </a:solidFill>
                <a:latin typeface="Arial"/>
                <a:ea typeface="Arial"/>
                <a:cs typeface="Arial"/>
                <a:sym typeface="Arial"/>
              </a:rPr>
              <a:t>No shared language or standard between systems, so recognising a foreign qualification might be slow.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5"/>
          <p:cNvSpPr/>
          <p:nvPr/>
        </p:nvSpPr>
        <p:spPr>
          <a:xfrm>
            <a:off x="8083296" y="1920240"/>
            <a:ext cx="3566160" cy="3566160"/>
          </a:xfrm>
          <a:prstGeom prst="roundRect">
            <a:avLst>
              <a:gd name="adj" fmla="val 2308"/>
            </a:avLst>
          </a:prstGeom>
          <a:solidFill>
            <a:srgbClr val="FFFFFF"/>
          </a:solidFill>
          <a:ln w="9525" cap="flat" cmpd="sng">
            <a:solidFill>
              <a:srgbClr val="E7E6E6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25400" dir="5400000" algn="bl" rotWithShape="0">
              <a:srgbClr val="BFC5C0">
                <a:alpha val="45098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5"/>
          <p:cNvSpPr/>
          <p:nvPr/>
        </p:nvSpPr>
        <p:spPr>
          <a:xfrm>
            <a:off x="8403336" y="2286000"/>
            <a:ext cx="777240" cy="777240"/>
          </a:xfrm>
          <a:prstGeom prst="ellipse">
            <a:avLst/>
          </a:prstGeom>
          <a:solidFill>
            <a:srgbClr val="CEB37E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5"/>
          <p:cNvSpPr/>
          <p:nvPr/>
        </p:nvSpPr>
        <p:spPr>
          <a:xfrm>
            <a:off x="8403336" y="2286000"/>
            <a:ext cx="777240" cy="777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en-GB" sz="2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◎</a:t>
            </a:r>
            <a:endParaRPr sz="2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5"/>
          <p:cNvSpPr/>
          <p:nvPr/>
        </p:nvSpPr>
        <p:spPr>
          <a:xfrm>
            <a:off x="8403336" y="3246120"/>
            <a:ext cx="2926080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-GB" sz="1900" b="1" i="0" u="none" strike="noStrike" cap="none">
                <a:solidFill>
                  <a:srgbClr val="24282A"/>
                </a:solidFill>
                <a:latin typeface="Arial"/>
                <a:ea typeface="Arial"/>
                <a:cs typeface="Arial"/>
                <a:sym typeface="Arial"/>
              </a:rPr>
              <a:t>Low visibility</a:t>
            </a: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5"/>
          <p:cNvSpPr/>
          <p:nvPr/>
        </p:nvSpPr>
        <p:spPr>
          <a:xfrm>
            <a:off x="8403336" y="3977640"/>
            <a:ext cx="292608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0" i="0" u="none" strike="noStrike" cap="none" dirty="0">
                <a:solidFill>
                  <a:srgbClr val="5A6167"/>
                </a:solidFill>
                <a:latin typeface="Arial"/>
                <a:ea typeface="Arial"/>
                <a:cs typeface="Arial"/>
                <a:sym typeface="Arial"/>
              </a:rPr>
              <a:t>Qualifications are often invisible to students, employers and the public: and where interfaces exist, they are limited.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5"/>
          <p:cNvSpPr/>
          <p:nvPr/>
        </p:nvSpPr>
        <p:spPr>
          <a:xfrm>
            <a:off x="548640" y="5715000"/>
            <a:ext cx="1106424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lang="en-GB" sz="1450" b="1" i="1" u="none" strike="noStrike" cap="none">
                <a:solidFill>
                  <a:srgbClr val="00A643"/>
                </a:solidFill>
                <a:latin typeface="Arial"/>
                <a:ea typeface="Arial"/>
                <a:cs typeface="Arial"/>
                <a:sym typeface="Arial"/>
              </a:rPr>
              <a:t>The QCP is the continental response to all three: a single trusted, authoritative source of information on qualifications across Africa.</a:t>
            </a:r>
            <a:endParaRPr sz="14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6644f842ca_1_33"/>
          <p:cNvSpPr/>
          <p:nvPr/>
        </p:nvSpPr>
        <p:spPr>
          <a:xfrm>
            <a:off x="178905" y="685800"/>
            <a:ext cx="11274552" cy="777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GB" sz="3200" b="1" i="0" u="none" strike="noStrike" cap="none">
                <a:solidFill>
                  <a:srgbClr val="00A643"/>
                </a:solidFill>
                <a:latin typeface="Arial"/>
                <a:ea typeface="Arial"/>
                <a:cs typeface="Arial"/>
                <a:sym typeface="Arial"/>
              </a:rPr>
              <a:t>The QCP: an interoperable, open data platform</a:t>
            </a:r>
            <a:endParaRPr sz="3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8" name="Google Shape;178;g36644f842ca_1_33"/>
          <p:cNvCxnSpPr/>
          <p:nvPr/>
        </p:nvCxnSpPr>
        <p:spPr>
          <a:xfrm>
            <a:off x="457200" y="6419088"/>
            <a:ext cx="11274552" cy="0"/>
          </a:xfrm>
          <a:prstGeom prst="straightConnector1">
            <a:avLst/>
          </a:prstGeom>
          <a:noFill/>
          <a:ln w="9525" cap="flat" cmpd="sng">
            <a:solidFill>
              <a:srgbClr val="E7E6E6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79" name="Google Shape;179;g36644f842ca_1_33"/>
          <p:cNvSpPr/>
          <p:nvPr/>
        </p:nvSpPr>
        <p:spPr>
          <a:xfrm>
            <a:off x="457200" y="6455664"/>
            <a:ext cx="27432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g36644f842ca_1_33"/>
          <p:cNvSpPr/>
          <p:nvPr/>
        </p:nvSpPr>
        <p:spPr>
          <a:xfrm>
            <a:off x="8074152" y="6455664"/>
            <a:ext cx="36576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GB" sz="900" b="0" i="0" u="none" strike="noStrike" cap="none">
                <a:solidFill>
                  <a:srgbClr val="5A6167"/>
                </a:solidFill>
                <a:latin typeface="Arial"/>
                <a:ea typeface="Arial"/>
                <a:cs typeface="Arial"/>
                <a:sym typeface="Arial"/>
              </a:rPr>
              <a:t>7th ACQF Continental Forum · QCP · Session 1</a:t>
            </a: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g36644f842ca_1_33"/>
          <p:cNvSpPr/>
          <p:nvPr/>
        </p:nvSpPr>
        <p:spPr>
          <a:xfrm>
            <a:off x="548640" y="1965960"/>
            <a:ext cx="548640" cy="548640"/>
          </a:xfrm>
          <a:prstGeom prst="ellipse">
            <a:avLst/>
          </a:prstGeom>
          <a:solidFill>
            <a:srgbClr val="00A64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g36644f842ca_1_33"/>
          <p:cNvSpPr/>
          <p:nvPr/>
        </p:nvSpPr>
        <p:spPr>
          <a:xfrm>
            <a:off x="548640" y="1965960"/>
            <a:ext cx="54864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GB" sz="1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◆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g36644f842ca_1_33"/>
          <p:cNvSpPr/>
          <p:nvPr/>
        </p:nvSpPr>
        <p:spPr>
          <a:xfrm>
            <a:off x="1234440" y="1920240"/>
            <a:ext cx="3592046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 i="0" u="none" strike="noStrike" cap="none">
                <a:solidFill>
                  <a:srgbClr val="24282A"/>
                </a:solidFill>
                <a:latin typeface="Arial"/>
                <a:ea typeface="Arial"/>
                <a:cs typeface="Arial"/>
                <a:sym typeface="Arial"/>
              </a:rPr>
              <a:t>Built on standards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g36644f842ca_1_33"/>
          <p:cNvSpPr/>
          <p:nvPr/>
        </p:nvSpPr>
        <p:spPr>
          <a:xfrm>
            <a:off x="1234440" y="2286000"/>
            <a:ext cx="3592046" cy="1005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0" i="0" u="none" strike="noStrike" cap="none">
                <a:solidFill>
                  <a:srgbClr val="5A6167"/>
                </a:solidFill>
                <a:latin typeface="Arial"/>
                <a:ea typeface="Arial"/>
                <a:cs typeface="Arial"/>
                <a:sym typeface="Arial"/>
              </a:rPr>
              <a:t>The QCP Data Model and the global data standards it applies make records comparable across systems.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g36644f842ca_1_33"/>
          <p:cNvSpPr/>
          <p:nvPr/>
        </p:nvSpPr>
        <p:spPr>
          <a:xfrm>
            <a:off x="548640" y="3383280"/>
            <a:ext cx="548640" cy="548640"/>
          </a:xfrm>
          <a:prstGeom prst="ellipse">
            <a:avLst/>
          </a:prstGeom>
          <a:solidFill>
            <a:srgbClr val="202A4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g36644f842ca_1_33"/>
          <p:cNvSpPr/>
          <p:nvPr/>
        </p:nvSpPr>
        <p:spPr>
          <a:xfrm>
            <a:off x="548640" y="3383280"/>
            <a:ext cx="54864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GB" sz="1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◈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g36644f842ca_1_33"/>
          <p:cNvSpPr/>
          <p:nvPr/>
        </p:nvSpPr>
        <p:spPr>
          <a:xfrm>
            <a:off x="1234440" y="3337560"/>
            <a:ext cx="3592046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>
                <a:solidFill>
                  <a:srgbClr val="24282A"/>
                </a:solidFill>
              </a:rPr>
              <a:t>Decentralised </a:t>
            </a:r>
            <a:r>
              <a:rPr lang="en-GB" sz="1800" b="1" i="0" u="none" strike="noStrike" cap="none">
                <a:solidFill>
                  <a:srgbClr val="24282A"/>
                </a:solidFill>
                <a:latin typeface="Arial"/>
                <a:ea typeface="Arial"/>
                <a:cs typeface="Arial"/>
                <a:sym typeface="Arial"/>
              </a:rPr>
              <a:t>by design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g36644f842ca_1_33"/>
          <p:cNvSpPr/>
          <p:nvPr/>
        </p:nvSpPr>
        <p:spPr>
          <a:xfrm>
            <a:off x="1234440" y="3703320"/>
            <a:ext cx="3592046" cy="1005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0" i="0" u="none" strike="noStrike" cap="none">
                <a:solidFill>
                  <a:srgbClr val="5A6167"/>
                </a:solidFill>
                <a:latin typeface="Arial"/>
                <a:ea typeface="Arial"/>
                <a:cs typeface="Arial"/>
                <a:sym typeface="Arial"/>
              </a:rPr>
              <a:t>Each country holds its own national virtual space and keeps full control of its own data.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g36644f842ca_1_33"/>
          <p:cNvSpPr/>
          <p:nvPr/>
        </p:nvSpPr>
        <p:spPr>
          <a:xfrm>
            <a:off x="548640" y="4800600"/>
            <a:ext cx="548640" cy="548640"/>
          </a:xfrm>
          <a:prstGeom prst="ellipse">
            <a:avLst/>
          </a:prstGeom>
          <a:solidFill>
            <a:srgbClr val="CEB37E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g36644f842ca_1_33"/>
          <p:cNvSpPr/>
          <p:nvPr/>
        </p:nvSpPr>
        <p:spPr>
          <a:xfrm>
            <a:off x="548640" y="4800600"/>
            <a:ext cx="54864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GB" sz="1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●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g36644f842ca_1_33"/>
          <p:cNvSpPr/>
          <p:nvPr/>
        </p:nvSpPr>
        <p:spPr>
          <a:xfrm>
            <a:off x="1234440" y="4754880"/>
            <a:ext cx="3592046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>
                <a:solidFill>
                  <a:srgbClr val="24282A"/>
                </a:solidFill>
              </a:rPr>
              <a:t>Open data for </a:t>
            </a:r>
            <a:r>
              <a:rPr lang="en-GB" sz="1800" b="1" i="0" u="none" strike="noStrike" cap="none">
                <a:solidFill>
                  <a:srgbClr val="24282A"/>
                </a:solidFill>
                <a:latin typeface="Arial"/>
                <a:ea typeface="Arial"/>
                <a:cs typeface="Arial"/>
                <a:sym typeface="Arial"/>
              </a:rPr>
              <a:t>everyone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g36644f842ca_1_33"/>
          <p:cNvSpPr/>
          <p:nvPr/>
        </p:nvSpPr>
        <p:spPr>
          <a:xfrm>
            <a:off x="1234440" y="5120640"/>
            <a:ext cx="3592046" cy="1005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0" i="0" u="none" strike="noStrike" cap="none">
                <a:solidFill>
                  <a:srgbClr val="5A6167"/>
                </a:solidFill>
                <a:latin typeface="Arial"/>
                <a:ea typeface="Arial"/>
                <a:cs typeface="Arial"/>
                <a:sym typeface="Arial"/>
              </a:rPr>
              <a:t>Serves institutional users: ministries, QA bodies, employers as well as public users: students, jobseekers, parents.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3" name="Google Shape;193;g36644f842ca_1_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97886" y="1466739"/>
            <a:ext cx="7594114" cy="36356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7"/>
          <p:cNvSpPr txBox="1"/>
          <p:nvPr/>
        </p:nvSpPr>
        <p:spPr>
          <a:xfrm>
            <a:off x="457200" y="841248"/>
            <a:ext cx="11274552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GB" sz="3000" b="1" i="0" u="none" strike="noStrike" cap="none">
                <a:solidFill>
                  <a:srgbClr val="00A643"/>
                </a:solidFill>
                <a:latin typeface="Arial"/>
                <a:ea typeface="Arial"/>
                <a:cs typeface="Arial"/>
                <a:sym typeface="Arial"/>
              </a:rPr>
              <a:t>The QCP is live: one platform, two portals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9" name="Google Shape;199;p7"/>
          <p:cNvCxnSpPr/>
          <p:nvPr/>
        </p:nvCxnSpPr>
        <p:spPr>
          <a:xfrm>
            <a:off x="457200" y="6400800"/>
            <a:ext cx="11274600" cy="6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E7E6E6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  <p:sp>
        <p:nvSpPr>
          <p:cNvPr id="201" name="Google Shape;201;p7"/>
          <p:cNvSpPr txBox="1"/>
          <p:nvPr/>
        </p:nvSpPr>
        <p:spPr>
          <a:xfrm>
            <a:off x="8074152" y="6455664"/>
            <a:ext cx="36576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GB" sz="900" b="0" i="0" u="none" strike="noStrike" cap="none">
                <a:solidFill>
                  <a:srgbClr val="5A6167"/>
                </a:solidFill>
                <a:latin typeface="Arial"/>
                <a:ea typeface="Arial"/>
                <a:cs typeface="Arial"/>
                <a:sym typeface="Arial"/>
              </a:rPr>
              <a:t>7th ACQF Continental Forum · QCP · Session 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2" name="Google Shape;202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00" y="5213395"/>
            <a:ext cx="11887198" cy="693955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7"/>
          <p:cNvSpPr txBox="1"/>
          <p:nvPr/>
        </p:nvSpPr>
        <p:spPr>
          <a:xfrm>
            <a:off x="457200" y="5360275"/>
            <a:ext cx="113667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GB"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Learning materials:</a:t>
            </a:r>
            <a:r>
              <a:rPr lang="en-GB" sz="1500" b="1" i="0" u="none" strike="noStrike" cap="none">
                <a:solidFill>
                  <a:srgbClr val="0A6B3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1500" b="0" i="0" u="none" strike="noStrike" cap="none">
                <a:solidFill>
                  <a:srgbClr val="24282A"/>
                </a:solidFill>
                <a:latin typeface="Arial"/>
                <a:ea typeface="Arial"/>
                <a:cs typeface="Arial"/>
                <a:sym typeface="Arial"/>
              </a:rPr>
              <a:t>self-paced online course · training modules · past webinars  	</a:t>
            </a:r>
            <a:r>
              <a:rPr lang="en-GB" sz="1500" b="1" i="0" u="none" strike="noStrike" cap="none">
                <a:solidFill>
                  <a:srgbClr val="0A6B39"/>
                </a:solidFill>
                <a:latin typeface="Arial"/>
                <a:ea typeface="Arial"/>
                <a:cs typeface="Arial"/>
                <a:sym typeface="Arial"/>
              </a:rPr>
              <a:t>acqf.africa/qualifications-platform</a:t>
            </a:r>
            <a:r>
              <a:rPr lang="en-GB" sz="15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5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4" name="Google Shape;204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6950" y="1829665"/>
            <a:ext cx="11887200" cy="31986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32575d28cfc_0_21"/>
          <p:cNvSpPr txBox="1">
            <a:spLocks noGrp="1"/>
          </p:cNvSpPr>
          <p:nvPr>
            <p:ph type="sldNum" idx="12"/>
          </p:nvPr>
        </p:nvSpPr>
        <p:spPr>
          <a:xfrm>
            <a:off x="359999" y="6538366"/>
            <a:ext cx="3710400" cy="1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GB"/>
              <a:t>Page </a:t>
            </a:r>
            <a:fld id="{00000000-1234-1234-1234-123412341234}" type="slidenum">
              <a:rPr lang="en-GB"/>
              <a:t>10</a:t>
            </a:fld>
            <a:endParaRPr/>
          </a:p>
        </p:txBody>
      </p:sp>
      <p:pic>
        <p:nvPicPr>
          <p:cNvPr id="389" name="Google Shape;389;g32575d28cfc_0_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>
          <a:extLst>
            <a:ext uri="{FF2B5EF4-FFF2-40B4-BE49-F238E27FC236}">
              <a16:creationId xmlns:a16="http://schemas.microsoft.com/office/drawing/2014/main" id="{80A6350D-4F10-FD81-18C7-FF458E138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21">
            <a:extLst>
              <a:ext uri="{FF2B5EF4-FFF2-40B4-BE49-F238E27FC236}">
                <a16:creationId xmlns:a16="http://schemas.microsoft.com/office/drawing/2014/main" id="{64FF7C8F-7B71-BC88-9725-39795FEB2D07}"/>
              </a:ext>
            </a:extLst>
          </p:cNvPr>
          <p:cNvSpPr/>
          <p:nvPr/>
        </p:nvSpPr>
        <p:spPr>
          <a:xfrm>
            <a:off x="354330" y="704850"/>
            <a:ext cx="1097280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en-GB" sz="3800" b="1" i="0" u="none" strike="noStrike" cap="none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Automatic data upload - Botswana</a:t>
            </a:r>
            <a:endParaRPr sz="3800" b="0" i="0" u="none" strike="noStrike" cap="none" dirty="0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" name="Google Shape;358;p21">
            <a:extLst>
              <a:ext uri="{FF2B5EF4-FFF2-40B4-BE49-F238E27FC236}">
                <a16:creationId xmlns:a16="http://schemas.microsoft.com/office/drawing/2014/main" id="{F5CAE169-3E1A-C274-E94D-D4F71627081D}"/>
              </a:ext>
            </a:extLst>
          </p:cNvPr>
          <p:cNvSpPr/>
          <p:nvPr/>
        </p:nvSpPr>
        <p:spPr>
          <a:xfrm>
            <a:off x="354330" y="1482089"/>
            <a:ext cx="3464137" cy="2759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GB" sz="1600" b="0" i="0" u="none" strike="noStrike" cap="none" dirty="0">
                <a:solidFill>
                  <a:srgbClr val="5A6B78"/>
                </a:solidFill>
                <a:latin typeface="Arial"/>
                <a:ea typeface="Arial"/>
                <a:cs typeface="Arial"/>
                <a:sym typeface="Arial"/>
              </a:rPr>
              <a:t>Botswana is the first country to successfully utilise the automatic upload – publishing over 1000 qualification through machine transformation from their national database directly to th</a:t>
            </a:r>
            <a:r>
              <a:rPr lang="en-GB" sz="1600" dirty="0">
                <a:solidFill>
                  <a:srgbClr val="5A6B78"/>
                </a:solidFill>
              </a:rPr>
              <a:t>e QCP.</a:t>
            </a: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lang="en-GB" sz="1600" dirty="0">
              <a:solidFill>
                <a:srgbClr val="5A6B78"/>
              </a:solidFill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GB" sz="1600" i="1" dirty="0">
                <a:solidFill>
                  <a:srgbClr val="5A6B78"/>
                </a:solidFill>
              </a:rPr>
              <a:t>(Currently only available in staging environment)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A26E4D-262B-8B97-2A41-C1F2592FD2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9007" y="1699996"/>
            <a:ext cx="7289480" cy="4285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9761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f58bbf9b15_0_5"/>
          <p:cNvSpPr txBox="1"/>
          <p:nvPr/>
        </p:nvSpPr>
        <p:spPr>
          <a:xfrm>
            <a:off x="457200" y="872478"/>
            <a:ext cx="11274600" cy="14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GB" sz="3000" b="1">
                <a:solidFill>
                  <a:schemeClr val="accent1"/>
                </a:solidFill>
              </a:rPr>
              <a:t>Open the public portal and try it yourself</a:t>
            </a:r>
            <a:endParaRPr sz="3000" b="1">
              <a:solidFill>
                <a:schemeClr val="accen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endParaRPr sz="3000" b="1">
              <a:solidFill>
                <a:schemeClr val="accent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endParaRPr sz="3000" b="1">
              <a:solidFill>
                <a:srgbClr val="00A643"/>
              </a:solidFill>
            </a:endParaRPr>
          </a:p>
        </p:txBody>
      </p:sp>
      <p:sp>
        <p:nvSpPr>
          <p:cNvPr id="211" name="Google Shape;211;g3f58bbf9b15_0_5"/>
          <p:cNvSpPr/>
          <p:nvPr/>
        </p:nvSpPr>
        <p:spPr>
          <a:xfrm>
            <a:off x="7605799" y="1934148"/>
            <a:ext cx="4040700" cy="4040700"/>
          </a:xfrm>
          <a:prstGeom prst="roundRect">
            <a:avLst>
              <a:gd name="adj" fmla="val 2432"/>
            </a:avLst>
          </a:prstGeom>
          <a:solidFill>
            <a:srgbClr val="F3F6F4"/>
          </a:solidFill>
          <a:ln w="9525" cap="flat" cmpd="sng">
            <a:solidFill>
              <a:srgbClr val="E7E6E6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25400" dir="5400000" algn="bl" rotWithShape="0">
              <a:srgbClr val="BFC5C0">
                <a:alpha val="451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g3f58bbf9b15_0_5"/>
          <p:cNvSpPr/>
          <p:nvPr/>
        </p:nvSpPr>
        <p:spPr>
          <a:xfrm>
            <a:off x="7867650" y="4456938"/>
            <a:ext cx="33834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g3f58bbf9b15_0_5"/>
          <p:cNvSpPr/>
          <p:nvPr/>
        </p:nvSpPr>
        <p:spPr>
          <a:xfrm>
            <a:off x="7934513" y="5438023"/>
            <a:ext cx="33834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GB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https://public.acqf-qcp.africa/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4" name="Google Shape;214;g3f58bbf9b15_0_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74149" y="2171949"/>
            <a:ext cx="3179425" cy="3179450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g3f58bbf9b15_0_5"/>
          <p:cNvSpPr txBox="1"/>
          <p:nvPr/>
        </p:nvSpPr>
        <p:spPr>
          <a:xfrm>
            <a:off x="457200" y="1681225"/>
            <a:ext cx="6330900" cy="1105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 dirty="0">
                <a:solidFill>
                  <a:srgbClr val="5B6266"/>
                </a:solidFill>
              </a:rPr>
              <a:t>The public portal is open access: no log-in needed. </a:t>
            </a:r>
            <a:endParaRPr sz="1900" dirty="0">
              <a:solidFill>
                <a:srgbClr val="5B6266"/>
              </a:solidFill>
            </a:endParaRPr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 dirty="0">
              <a:solidFill>
                <a:srgbClr val="5B6266"/>
              </a:solidFill>
            </a:endParaRPr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 dirty="0">
                <a:solidFill>
                  <a:srgbClr val="5B6266"/>
                </a:solidFill>
              </a:rPr>
              <a:t>Grab your phone and explore.</a:t>
            </a:r>
            <a:endParaRPr sz="1900" dirty="0">
              <a:solidFill>
                <a:srgbClr val="5B6266"/>
              </a:solidFill>
            </a:endParaRPr>
          </a:p>
        </p:txBody>
      </p:sp>
      <p:sp>
        <p:nvSpPr>
          <p:cNvPr id="3" name="Google Shape;215;g3f58bbf9b15_0_5">
            <a:extLst>
              <a:ext uri="{FF2B5EF4-FFF2-40B4-BE49-F238E27FC236}">
                <a16:creationId xmlns:a16="http://schemas.microsoft.com/office/drawing/2014/main" id="{8A577D04-6D1D-747F-74DB-5977B4A6E46B}"/>
              </a:ext>
            </a:extLst>
          </p:cNvPr>
          <p:cNvSpPr txBox="1"/>
          <p:nvPr/>
        </p:nvSpPr>
        <p:spPr>
          <a:xfrm>
            <a:off x="457200" y="5438023"/>
            <a:ext cx="6330900" cy="79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 i="1" dirty="0">
                <a:solidFill>
                  <a:srgbClr val="5B6266"/>
                </a:solidFill>
              </a:rPr>
              <a:t>You can leave any observations from your experience in the conference chat or discuss with the team in person.</a:t>
            </a:r>
            <a:endParaRPr sz="1900" i="1" dirty="0">
              <a:solidFill>
                <a:srgbClr val="5B6266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2DB8AF3-2397-B6F0-C872-64836F6441C8}"/>
              </a:ext>
            </a:extLst>
          </p:cNvPr>
          <p:cNvSpPr txBox="1"/>
          <p:nvPr/>
        </p:nvSpPr>
        <p:spPr>
          <a:xfrm>
            <a:off x="457200" y="3063458"/>
            <a:ext cx="6125632" cy="4080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50" b="1" dirty="0">
                <a:solidFill>
                  <a:srgbClr val="007A31"/>
                </a:solidFill>
              </a:rPr>
              <a:t>As you use the platform, ask:</a:t>
            </a:r>
            <a:endParaRPr lang="en-GB" sz="1950" dirty="0">
              <a:solidFill>
                <a:srgbClr val="5B6266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954CA92-DE96-12FA-2980-03081ECB3F14}"/>
              </a:ext>
            </a:extLst>
          </p:cNvPr>
          <p:cNvSpPr/>
          <p:nvPr/>
        </p:nvSpPr>
        <p:spPr>
          <a:xfrm>
            <a:off x="575733" y="3657600"/>
            <a:ext cx="3156985" cy="658883"/>
          </a:xfrm>
          <a:prstGeom prst="roundRect">
            <a:avLst/>
          </a:pr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What filters can be used?</a:t>
            </a:r>
            <a:endParaRPr lang="en-GB" dirty="0">
              <a:solidFill>
                <a:sysClr val="windowText" lastClr="000000"/>
              </a:solidFill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51EF454-CC95-B9CA-7293-E519FA33FDF7}"/>
              </a:ext>
            </a:extLst>
          </p:cNvPr>
          <p:cNvSpPr/>
          <p:nvPr/>
        </p:nvSpPr>
        <p:spPr>
          <a:xfrm>
            <a:off x="3937330" y="3657600"/>
            <a:ext cx="3156985" cy="658883"/>
          </a:xfrm>
          <a:prstGeom prst="roundRect">
            <a:avLst/>
          </a:pr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What qualification details are visible?</a:t>
            </a:r>
            <a:endParaRPr lang="en-GB" dirty="0">
              <a:solidFill>
                <a:sysClr val="windowText" lastClr="000000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E36973F-1C5B-56E6-17D4-2AA1F4F6B793}"/>
              </a:ext>
            </a:extLst>
          </p:cNvPr>
          <p:cNvSpPr/>
          <p:nvPr/>
        </p:nvSpPr>
        <p:spPr>
          <a:xfrm>
            <a:off x="2227064" y="4493196"/>
            <a:ext cx="3156985" cy="658883"/>
          </a:xfrm>
          <a:prstGeom prst="roundRect">
            <a:avLst/>
          </a:pr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How are individual country ownership and QA visible?</a:t>
            </a:r>
            <a:endParaRPr lang="en-GB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4"/>
          <p:cNvSpPr txBox="1">
            <a:spLocks noGrp="1"/>
          </p:cNvSpPr>
          <p:nvPr>
            <p:ph type="body" idx="1"/>
          </p:nvPr>
        </p:nvSpPr>
        <p:spPr>
          <a:xfrm>
            <a:off x="-721678" y="226203"/>
            <a:ext cx="7346100" cy="35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4400"/>
              <a:buNone/>
            </a:pPr>
            <a:r>
              <a:rPr lang="en-GB" dirty="0"/>
              <a:t>03</a:t>
            </a:r>
            <a:endParaRPr dirty="0"/>
          </a:p>
        </p:txBody>
      </p:sp>
      <p:sp>
        <p:nvSpPr>
          <p:cNvPr id="221" name="Google Shape;221;p4"/>
          <p:cNvSpPr txBox="1">
            <a:spLocks noGrp="1"/>
          </p:cNvSpPr>
          <p:nvPr>
            <p:ph type="body" idx="2"/>
          </p:nvPr>
        </p:nvSpPr>
        <p:spPr>
          <a:xfrm>
            <a:off x="882982" y="4441099"/>
            <a:ext cx="9627900" cy="182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6600"/>
              <a:buNone/>
            </a:pPr>
            <a:r>
              <a:rPr lang="en-GB"/>
              <a:t>Interoperability in action</a:t>
            </a:r>
            <a:endParaRPr/>
          </a:p>
        </p:txBody>
      </p:sp>
      <p:sp>
        <p:nvSpPr>
          <p:cNvPr id="222" name="Google Shape;222;p4"/>
          <p:cNvSpPr txBox="1">
            <a:spLocks noGrp="1"/>
          </p:cNvSpPr>
          <p:nvPr>
            <p:ph type="sldNum" idx="4294967295"/>
          </p:nvPr>
        </p:nvSpPr>
        <p:spPr>
          <a:xfrm>
            <a:off x="0" y="6538913"/>
            <a:ext cx="3710100" cy="1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r>
              <a:rPr lang="en-GB"/>
              <a:t>Page </a:t>
            </a:r>
            <a:fld id="{00000000-1234-1234-1234-123412341234}" type="slidenum">
              <a:rPr lang="en-GB"/>
              <a:t>13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8"/>
          <p:cNvSpPr/>
          <p:nvPr/>
        </p:nvSpPr>
        <p:spPr>
          <a:xfrm>
            <a:off x="240030" y="739140"/>
            <a:ext cx="1097280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en-GB" sz="3800" b="1" i="0" u="none" strike="noStrike" cap="none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Why interoperability matters</a:t>
            </a:r>
            <a:endParaRPr sz="3800" b="0" i="0" u="none" strike="noStrike" cap="none" dirty="0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18"/>
          <p:cNvSpPr/>
          <p:nvPr/>
        </p:nvSpPr>
        <p:spPr>
          <a:xfrm>
            <a:off x="240030" y="1363980"/>
            <a:ext cx="10881360" cy="777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GB" sz="1600" b="0" i="0" u="none" strike="noStrike" cap="none">
                <a:solidFill>
                  <a:srgbClr val="5A6B78"/>
                </a:solidFill>
                <a:latin typeface="Arial"/>
                <a:ea typeface="Arial"/>
                <a:cs typeface="Arial"/>
                <a:sym typeface="Arial"/>
              </a:rPr>
              <a:t>Interoperability simply means that qualifications from different countries can be read, understood and compared together, while every country retain sovereignty of own system. In practice, that unlocks four things: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18"/>
          <p:cNvSpPr/>
          <p:nvPr/>
        </p:nvSpPr>
        <p:spPr>
          <a:xfrm>
            <a:off x="240030" y="2225885"/>
            <a:ext cx="10881360" cy="987552"/>
          </a:xfrm>
          <a:prstGeom prst="roundRect">
            <a:avLst>
              <a:gd name="adj" fmla="val 7407"/>
            </a:avLst>
          </a:prstGeom>
          <a:solidFill>
            <a:srgbClr val="F1F5F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18"/>
          <p:cNvSpPr/>
          <p:nvPr/>
        </p:nvSpPr>
        <p:spPr>
          <a:xfrm>
            <a:off x="514350" y="2399621"/>
            <a:ext cx="640080" cy="640080"/>
          </a:xfrm>
          <a:prstGeom prst="ellipse">
            <a:avLst/>
          </a:prstGeom>
          <a:solidFill>
            <a:srgbClr val="065A8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18"/>
          <p:cNvSpPr/>
          <p:nvPr/>
        </p:nvSpPr>
        <p:spPr>
          <a:xfrm>
            <a:off x="514350" y="2399621"/>
            <a:ext cx="64008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40"/>
              <a:buFont typeface="Arial"/>
              <a:buNone/>
            </a:pPr>
            <a:r>
              <a:rPr lang="en-GB" sz="154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154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18"/>
          <p:cNvSpPr/>
          <p:nvPr/>
        </p:nvSpPr>
        <p:spPr>
          <a:xfrm>
            <a:off x="1428750" y="2353901"/>
            <a:ext cx="941832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-GB" sz="1900" b="1" i="0" u="none" strike="noStrike" cap="none">
                <a:solidFill>
                  <a:srgbClr val="1A2733"/>
                </a:solidFill>
                <a:latin typeface="Arial"/>
                <a:ea typeface="Arial"/>
                <a:cs typeface="Arial"/>
                <a:sym typeface="Arial"/>
              </a:rPr>
              <a:t>Recognition made easier</a:t>
            </a: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18"/>
          <p:cNvSpPr/>
          <p:nvPr/>
        </p:nvSpPr>
        <p:spPr>
          <a:xfrm>
            <a:off x="1428750" y="2728805"/>
            <a:ext cx="941832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0" i="0" u="none" strike="noStrike" cap="none">
                <a:solidFill>
                  <a:srgbClr val="5A6B78"/>
                </a:solidFill>
                <a:latin typeface="Arial"/>
                <a:ea typeface="Arial"/>
                <a:cs typeface="Arial"/>
                <a:sym typeface="Arial"/>
              </a:rPr>
              <a:t>A qualification earned in one country can be understood and recognised in another — the basis for fair, faster recognition decisions.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18"/>
          <p:cNvSpPr/>
          <p:nvPr/>
        </p:nvSpPr>
        <p:spPr>
          <a:xfrm>
            <a:off x="240030" y="3323165"/>
            <a:ext cx="10881360" cy="987552"/>
          </a:xfrm>
          <a:prstGeom prst="roundRect">
            <a:avLst>
              <a:gd name="adj" fmla="val 7407"/>
            </a:avLst>
          </a:prstGeom>
          <a:solidFill>
            <a:srgbClr val="F1F5F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18"/>
          <p:cNvSpPr/>
          <p:nvPr/>
        </p:nvSpPr>
        <p:spPr>
          <a:xfrm>
            <a:off x="514350" y="3496901"/>
            <a:ext cx="640080" cy="640080"/>
          </a:xfrm>
          <a:prstGeom prst="ellipse">
            <a:avLst/>
          </a:prstGeom>
          <a:solidFill>
            <a:srgbClr val="1C729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18"/>
          <p:cNvSpPr/>
          <p:nvPr/>
        </p:nvSpPr>
        <p:spPr>
          <a:xfrm>
            <a:off x="514350" y="3496901"/>
            <a:ext cx="64008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40"/>
              <a:buFont typeface="Arial"/>
              <a:buNone/>
            </a:pPr>
            <a:r>
              <a:rPr lang="en-GB" sz="154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54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18"/>
          <p:cNvSpPr/>
          <p:nvPr/>
        </p:nvSpPr>
        <p:spPr>
          <a:xfrm>
            <a:off x="1428750" y="3451181"/>
            <a:ext cx="941832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-GB" sz="1900" b="1" i="0" u="none" strike="noStrike" cap="none">
                <a:solidFill>
                  <a:srgbClr val="1A2733"/>
                </a:solidFill>
                <a:latin typeface="Arial"/>
                <a:ea typeface="Arial"/>
                <a:cs typeface="Arial"/>
                <a:sym typeface="Arial"/>
              </a:rPr>
              <a:t>Mobility for people</a:t>
            </a: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18"/>
          <p:cNvSpPr/>
          <p:nvPr/>
        </p:nvSpPr>
        <p:spPr>
          <a:xfrm>
            <a:off x="1428750" y="3826085"/>
            <a:ext cx="941832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0" i="0" u="none" strike="noStrike" cap="none">
                <a:solidFill>
                  <a:srgbClr val="5A6B78"/>
                </a:solidFill>
                <a:latin typeface="Arial"/>
                <a:ea typeface="Arial"/>
                <a:cs typeface="Arial"/>
                <a:sym typeface="Arial"/>
              </a:rPr>
              <a:t>Learners and workers can move across borders knowing their qualifications will be understood wherever they go.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18"/>
          <p:cNvSpPr/>
          <p:nvPr/>
        </p:nvSpPr>
        <p:spPr>
          <a:xfrm>
            <a:off x="240030" y="4420445"/>
            <a:ext cx="10881360" cy="987552"/>
          </a:xfrm>
          <a:prstGeom prst="roundRect">
            <a:avLst>
              <a:gd name="adj" fmla="val 7407"/>
            </a:avLst>
          </a:prstGeom>
          <a:solidFill>
            <a:srgbClr val="F1F5F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18"/>
          <p:cNvSpPr/>
          <p:nvPr/>
        </p:nvSpPr>
        <p:spPr>
          <a:xfrm>
            <a:off x="514350" y="4594181"/>
            <a:ext cx="640080" cy="640080"/>
          </a:xfrm>
          <a:prstGeom prst="ellipse">
            <a:avLst/>
          </a:prstGeom>
          <a:solidFill>
            <a:srgbClr val="065A8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18"/>
          <p:cNvSpPr/>
          <p:nvPr/>
        </p:nvSpPr>
        <p:spPr>
          <a:xfrm>
            <a:off x="514350" y="4594181"/>
            <a:ext cx="64008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40"/>
              <a:buFont typeface="Arial"/>
              <a:buNone/>
            </a:pPr>
            <a:r>
              <a:rPr lang="en-GB" sz="154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154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18"/>
          <p:cNvSpPr/>
          <p:nvPr/>
        </p:nvSpPr>
        <p:spPr>
          <a:xfrm>
            <a:off x="1428750" y="4548461"/>
            <a:ext cx="941832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-GB" sz="1900" b="1" i="0" u="none" strike="noStrike" cap="none">
                <a:solidFill>
                  <a:srgbClr val="1A2733"/>
                </a:solidFill>
                <a:latin typeface="Arial"/>
                <a:ea typeface="Arial"/>
                <a:cs typeface="Arial"/>
                <a:sym typeface="Arial"/>
              </a:rPr>
              <a:t>Trust and transparency</a:t>
            </a: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18"/>
          <p:cNvSpPr/>
          <p:nvPr/>
        </p:nvSpPr>
        <p:spPr>
          <a:xfrm>
            <a:off x="1428750" y="4923365"/>
            <a:ext cx="941832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0" i="0" u="none" strike="noStrike" cap="none">
                <a:solidFill>
                  <a:srgbClr val="5A6B78"/>
                </a:solidFill>
                <a:latin typeface="Arial"/>
                <a:ea typeface="Arial"/>
                <a:cs typeface="Arial"/>
                <a:sym typeface="Arial"/>
              </a:rPr>
              <a:t>Reliable, comparable information gives employers, institutions and the public confidence in what a qualification really means.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18"/>
          <p:cNvSpPr/>
          <p:nvPr/>
        </p:nvSpPr>
        <p:spPr>
          <a:xfrm>
            <a:off x="240030" y="5517725"/>
            <a:ext cx="10881360" cy="987552"/>
          </a:xfrm>
          <a:prstGeom prst="roundRect">
            <a:avLst>
              <a:gd name="adj" fmla="val 7407"/>
            </a:avLst>
          </a:prstGeom>
          <a:solidFill>
            <a:srgbClr val="F1F5F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18"/>
          <p:cNvSpPr/>
          <p:nvPr/>
        </p:nvSpPr>
        <p:spPr>
          <a:xfrm>
            <a:off x="514350" y="5691461"/>
            <a:ext cx="640080" cy="640080"/>
          </a:xfrm>
          <a:prstGeom prst="ellipse">
            <a:avLst/>
          </a:prstGeom>
          <a:solidFill>
            <a:srgbClr val="1C729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18"/>
          <p:cNvSpPr/>
          <p:nvPr/>
        </p:nvSpPr>
        <p:spPr>
          <a:xfrm>
            <a:off x="514350" y="5691461"/>
            <a:ext cx="64008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40"/>
              <a:buFont typeface="Arial"/>
              <a:buNone/>
            </a:pPr>
            <a:r>
              <a:rPr lang="en-GB" sz="154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154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18"/>
          <p:cNvSpPr/>
          <p:nvPr/>
        </p:nvSpPr>
        <p:spPr>
          <a:xfrm>
            <a:off x="1428750" y="5645741"/>
            <a:ext cx="941832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-GB" sz="1900" b="1" i="0" u="none" strike="noStrike" cap="none">
                <a:solidFill>
                  <a:srgbClr val="1A2733"/>
                </a:solidFill>
                <a:latin typeface="Arial"/>
                <a:ea typeface="Arial"/>
                <a:cs typeface="Arial"/>
                <a:sym typeface="Arial"/>
              </a:rPr>
              <a:t>Every country keeps its own system</a:t>
            </a: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18"/>
          <p:cNvSpPr/>
          <p:nvPr/>
        </p:nvSpPr>
        <p:spPr>
          <a:xfrm>
            <a:off x="1428750" y="6020645"/>
            <a:ext cx="941832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0" i="0" u="none" strike="noStrike" cap="none">
                <a:solidFill>
                  <a:srgbClr val="5A6B78"/>
                </a:solidFill>
                <a:latin typeface="Arial"/>
                <a:ea typeface="Arial"/>
                <a:cs typeface="Arial"/>
                <a:sym typeface="Arial"/>
              </a:rPr>
              <a:t>Countries share one common language for qualifications while keeping their own national frameworks intact.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9"/>
          <p:cNvSpPr/>
          <p:nvPr/>
        </p:nvSpPr>
        <p:spPr>
          <a:xfrm>
            <a:off x="335280" y="1527810"/>
            <a:ext cx="10881360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GB" sz="1600" b="0" i="0" u="none" strike="noStrike" cap="none" dirty="0">
                <a:solidFill>
                  <a:srgbClr val="5A6B78"/>
                </a:solidFill>
                <a:latin typeface="Arial"/>
                <a:ea typeface="Arial"/>
                <a:cs typeface="Arial"/>
                <a:sym typeface="Arial"/>
              </a:rPr>
              <a:t>The platform is built to international standards, the same ones used across Europe and beyond, so African qualifications data fits naturally into the wider world.</a:t>
            </a: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19"/>
          <p:cNvSpPr/>
          <p:nvPr/>
        </p:nvSpPr>
        <p:spPr>
          <a:xfrm>
            <a:off x="335280" y="2305050"/>
            <a:ext cx="5257800" cy="1965960"/>
          </a:xfrm>
          <a:prstGeom prst="roundRect">
            <a:avLst>
              <a:gd name="adj" fmla="val 4651"/>
            </a:avLst>
          </a:prstGeom>
          <a:solidFill>
            <a:srgbClr val="F1F5F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19"/>
          <p:cNvSpPr/>
          <p:nvPr/>
        </p:nvSpPr>
        <p:spPr>
          <a:xfrm>
            <a:off x="655320" y="2625090"/>
            <a:ext cx="658368" cy="658368"/>
          </a:xfrm>
          <a:prstGeom prst="ellipse">
            <a:avLst/>
          </a:prstGeom>
          <a:solidFill>
            <a:srgbClr val="065A8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19"/>
          <p:cNvSpPr/>
          <p:nvPr/>
        </p:nvSpPr>
        <p:spPr>
          <a:xfrm>
            <a:off x="655320" y="2625090"/>
            <a:ext cx="658368" cy="658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84"/>
              <a:buFont typeface="Arial"/>
              <a:buNone/>
            </a:pPr>
            <a:r>
              <a:rPr lang="en-GB" sz="1584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✓</a:t>
            </a:r>
            <a:endParaRPr sz="1584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19"/>
          <p:cNvSpPr/>
          <p:nvPr/>
        </p:nvSpPr>
        <p:spPr>
          <a:xfrm>
            <a:off x="1524000" y="2625090"/>
            <a:ext cx="3794760" cy="658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 i="0" u="none" strike="noStrike" cap="none">
                <a:solidFill>
                  <a:srgbClr val="1A2733"/>
                </a:solidFill>
                <a:latin typeface="Arial"/>
                <a:ea typeface="Arial"/>
                <a:cs typeface="Arial"/>
                <a:sym typeface="Arial"/>
              </a:rPr>
              <a:t>One common way to describe qualifications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19"/>
          <p:cNvSpPr/>
          <p:nvPr/>
        </p:nvSpPr>
        <p:spPr>
          <a:xfrm>
            <a:off x="655320" y="3402330"/>
            <a:ext cx="4617720" cy="777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lang="en-GB" sz="1350" b="0" i="0" u="none" strike="noStrike" cap="none">
                <a:solidFill>
                  <a:srgbClr val="5A6B78"/>
                </a:solidFill>
                <a:latin typeface="Arial"/>
                <a:ea typeface="Arial"/>
                <a:cs typeface="Arial"/>
                <a:sym typeface="Arial"/>
              </a:rPr>
              <a:t>Every country describes its qualifications in the same agreed way, based on international standards, so information from different countries fits together and can be compared.</a:t>
            </a:r>
            <a:endParaRPr sz="13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19"/>
          <p:cNvSpPr/>
          <p:nvPr/>
        </p:nvSpPr>
        <p:spPr>
          <a:xfrm>
            <a:off x="5958840" y="2305050"/>
            <a:ext cx="5257800" cy="1965960"/>
          </a:xfrm>
          <a:prstGeom prst="roundRect">
            <a:avLst>
              <a:gd name="adj" fmla="val 4651"/>
            </a:avLst>
          </a:prstGeom>
          <a:solidFill>
            <a:srgbClr val="F1F5F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19"/>
          <p:cNvSpPr/>
          <p:nvPr/>
        </p:nvSpPr>
        <p:spPr>
          <a:xfrm>
            <a:off x="6278880" y="2625090"/>
            <a:ext cx="658368" cy="658368"/>
          </a:xfrm>
          <a:prstGeom prst="ellipse">
            <a:avLst/>
          </a:prstGeom>
          <a:solidFill>
            <a:srgbClr val="1C729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19"/>
          <p:cNvSpPr/>
          <p:nvPr/>
        </p:nvSpPr>
        <p:spPr>
          <a:xfrm>
            <a:off x="6278880" y="2625090"/>
            <a:ext cx="658368" cy="658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84"/>
              <a:buFont typeface="Arial"/>
              <a:buNone/>
            </a:pPr>
            <a:r>
              <a:rPr lang="en-GB" sz="1584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✓</a:t>
            </a:r>
            <a:endParaRPr sz="1584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19"/>
          <p:cNvSpPr/>
          <p:nvPr/>
        </p:nvSpPr>
        <p:spPr>
          <a:xfrm>
            <a:off x="7147560" y="2625090"/>
            <a:ext cx="3794760" cy="658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 i="0" u="none" strike="noStrike" cap="none">
                <a:solidFill>
                  <a:srgbClr val="1A2733"/>
                </a:solidFill>
                <a:latin typeface="Arial"/>
                <a:ea typeface="Arial"/>
                <a:cs typeface="Arial"/>
                <a:sym typeface="Arial"/>
              </a:rPr>
              <a:t>Data that stays up to date on its own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19"/>
          <p:cNvSpPr/>
          <p:nvPr/>
        </p:nvSpPr>
        <p:spPr>
          <a:xfrm>
            <a:off x="6278880" y="3402330"/>
            <a:ext cx="4617720" cy="777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lang="en-GB" sz="1350" b="0" i="0" u="none" strike="noStrike" cap="none">
                <a:solidFill>
                  <a:srgbClr val="5A6B78"/>
                </a:solidFill>
                <a:latin typeface="Arial"/>
                <a:ea typeface="Arial"/>
                <a:cs typeface="Arial"/>
                <a:sym typeface="Arial"/>
              </a:rPr>
              <a:t>A qualification recorded once at national level flows automatically to the continental platform, so everyone sees consistent, current information.</a:t>
            </a:r>
            <a:endParaRPr sz="13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19"/>
          <p:cNvSpPr/>
          <p:nvPr/>
        </p:nvSpPr>
        <p:spPr>
          <a:xfrm>
            <a:off x="335280" y="4591050"/>
            <a:ext cx="5257800" cy="1965960"/>
          </a:xfrm>
          <a:prstGeom prst="roundRect">
            <a:avLst>
              <a:gd name="adj" fmla="val 4651"/>
            </a:avLst>
          </a:prstGeom>
          <a:solidFill>
            <a:srgbClr val="F1F5F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19"/>
          <p:cNvSpPr/>
          <p:nvPr/>
        </p:nvSpPr>
        <p:spPr>
          <a:xfrm>
            <a:off x="655320" y="4911090"/>
            <a:ext cx="658368" cy="658368"/>
          </a:xfrm>
          <a:prstGeom prst="ellipse">
            <a:avLst/>
          </a:prstGeom>
          <a:solidFill>
            <a:srgbClr val="065A8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19"/>
          <p:cNvSpPr/>
          <p:nvPr/>
        </p:nvSpPr>
        <p:spPr>
          <a:xfrm>
            <a:off x="655320" y="4911090"/>
            <a:ext cx="658368" cy="658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84"/>
              <a:buFont typeface="Arial"/>
              <a:buNone/>
            </a:pPr>
            <a:r>
              <a:rPr lang="en-GB" sz="1584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✓</a:t>
            </a:r>
            <a:endParaRPr sz="1584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19"/>
          <p:cNvSpPr/>
          <p:nvPr/>
        </p:nvSpPr>
        <p:spPr>
          <a:xfrm>
            <a:off x="1524000" y="4911090"/>
            <a:ext cx="3794760" cy="658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 i="0" u="none" strike="noStrike" cap="none">
                <a:solidFill>
                  <a:srgbClr val="1A2733"/>
                </a:solidFill>
                <a:latin typeface="Arial"/>
                <a:ea typeface="Arial"/>
                <a:cs typeface="Arial"/>
                <a:sym typeface="Arial"/>
              </a:rPr>
              <a:t>No need to reinvent the wheel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19"/>
          <p:cNvSpPr/>
          <p:nvPr/>
        </p:nvSpPr>
        <p:spPr>
          <a:xfrm>
            <a:off x="655320" y="5688330"/>
            <a:ext cx="4617720" cy="777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lang="en-GB" sz="1350" b="0" i="0" u="none" strike="noStrike" cap="none">
                <a:solidFill>
                  <a:srgbClr val="5A6B78"/>
                </a:solidFill>
                <a:latin typeface="Arial"/>
                <a:ea typeface="Arial"/>
                <a:cs typeface="Arial"/>
                <a:sym typeface="Arial"/>
              </a:rPr>
              <a:t>Africa reuses proven international approaches rather than building from scratch, saving years of work and significant cost.</a:t>
            </a:r>
            <a:endParaRPr sz="13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19"/>
          <p:cNvSpPr/>
          <p:nvPr/>
        </p:nvSpPr>
        <p:spPr>
          <a:xfrm>
            <a:off x="5958840" y="4591050"/>
            <a:ext cx="5257800" cy="1965960"/>
          </a:xfrm>
          <a:prstGeom prst="roundRect">
            <a:avLst>
              <a:gd name="adj" fmla="val 4651"/>
            </a:avLst>
          </a:prstGeom>
          <a:solidFill>
            <a:srgbClr val="F1F5F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19"/>
          <p:cNvSpPr/>
          <p:nvPr/>
        </p:nvSpPr>
        <p:spPr>
          <a:xfrm>
            <a:off x="6278880" y="4911090"/>
            <a:ext cx="658368" cy="658368"/>
          </a:xfrm>
          <a:prstGeom prst="ellipse">
            <a:avLst/>
          </a:prstGeom>
          <a:solidFill>
            <a:srgbClr val="1C729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19"/>
          <p:cNvSpPr/>
          <p:nvPr/>
        </p:nvSpPr>
        <p:spPr>
          <a:xfrm>
            <a:off x="6278880" y="4911090"/>
            <a:ext cx="658368" cy="658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84"/>
              <a:buFont typeface="Arial"/>
              <a:buNone/>
            </a:pPr>
            <a:r>
              <a:rPr lang="en-GB" sz="1584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✓</a:t>
            </a:r>
            <a:endParaRPr sz="1584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p19"/>
          <p:cNvSpPr/>
          <p:nvPr/>
        </p:nvSpPr>
        <p:spPr>
          <a:xfrm>
            <a:off x="7147560" y="4911090"/>
            <a:ext cx="3794760" cy="658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 i="0" u="none" strike="noStrike" cap="none">
                <a:solidFill>
                  <a:srgbClr val="1A2733"/>
                </a:solidFill>
                <a:latin typeface="Arial"/>
                <a:ea typeface="Arial"/>
                <a:cs typeface="Arial"/>
                <a:sym typeface="Arial"/>
              </a:rPr>
              <a:t>Only trusted data is published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19"/>
          <p:cNvSpPr/>
          <p:nvPr/>
        </p:nvSpPr>
        <p:spPr>
          <a:xfrm>
            <a:off x="6278880" y="5688330"/>
            <a:ext cx="4617720" cy="777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lang="en-GB" sz="1350" b="0" i="0" u="none" strike="noStrike" cap="none">
                <a:solidFill>
                  <a:srgbClr val="5A6B78"/>
                </a:solidFill>
                <a:latin typeface="Arial"/>
                <a:ea typeface="Arial"/>
                <a:cs typeface="Arial"/>
                <a:sym typeface="Arial"/>
              </a:rPr>
              <a:t>Information and its authenticity is checked before it appears, so users can rely on what they see on the platform.</a:t>
            </a:r>
            <a:endParaRPr sz="13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259;p18">
            <a:extLst>
              <a:ext uri="{FF2B5EF4-FFF2-40B4-BE49-F238E27FC236}">
                <a16:creationId xmlns:a16="http://schemas.microsoft.com/office/drawing/2014/main" id="{7532E210-88EF-1625-62BC-4CAA9F1A85E5}"/>
              </a:ext>
            </a:extLst>
          </p:cNvPr>
          <p:cNvSpPr/>
          <p:nvPr/>
        </p:nvSpPr>
        <p:spPr>
          <a:xfrm>
            <a:off x="240030" y="739140"/>
            <a:ext cx="1097280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SzPts val="3800"/>
            </a:pPr>
            <a:r>
              <a:rPr lang="en-GB" sz="3800" b="1" dirty="0">
                <a:solidFill>
                  <a:srgbClr val="00B050"/>
                </a:solidFill>
              </a:rPr>
              <a:t>What interoperability delivers in practice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9" name="Google Shape;229;g36644f842ca_1_0"/>
          <p:cNvCxnSpPr/>
          <p:nvPr/>
        </p:nvCxnSpPr>
        <p:spPr>
          <a:xfrm>
            <a:off x="457200" y="6419088"/>
            <a:ext cx="11274552" cy="0"/>
          </a:xfrm>
          <a:prstGeom prst="straightConnector1">
            <a:avLst/>
          </a:prstGeom>
          <a:noFill/>
          <a:ln w="9525" cap="flat" cmpd="sng">
            <a:solidFill>
              <a:srgbClr val="E7E6E6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30" name="Google Shape;230;g36644f842ca_1_0"/>
          <p:cNvSpPr/>
          <p:nvPr/>
        </p:nvSpPr>
        <p:spPr>
          <a:xfrm>
            <a:off x="457200" y="6455664"/>
            <a:ext cx="27432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g36644f842ca_1_0"/>
          <p:cNvSpPr/>
          <p:nvPr/>
        </p:nvSpPr>
        <p:spPr>
          <a:xfrm>
            <a:off x="8074152" y="6455664"/>
            <a:ext cx="36576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GB" sz="900" b="0" i="0" u="none" strike="noStrike" cap="none">
                <a:solidFill>
                  <a:srgbClr val="5A6167"/>
                </a:solidFill>
                <a:latin typeface="Arial"/>
                <a:ea typeface="Arial"/>
                <a:cs typeface="Arial"/>
                <a:sym typeface="Arial"/>
              </a:rPr>
              <a:t>7th ACQF Continental Forum · QCP · Session 1</a:t>
            </a: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g36644f842ca_1_0"/>
          <p:cNvSpPr/>
          <p:nvPr/>
        </p:nvSpPr>
        <p:spPr>
          <a:xfrm>
            <a:off x="548640" y="1783080"/>
            <a:ext cx="1106424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GB" sz="1500" b="0" i="1" u="none" strike="noStrike" cap="none">
                <a:solidFill>
                  <a:srgbClr val="5A6167"/>
                </a:solidFill>
                <a:latin typeface="Arial"/>
                <a:ea typeface="Arial"/>
                <a:cs typeface="Arial"/>
                <a:sym typeface="Arial"/>
              </a:rPr>
              <a:t>Interoperability is not a feature bolted on — it is the standards the platform is built on. Each one lets QCP data connect to something bigger.</a:t>
            </a: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g36644f842ca_1_0"/>
          <p:cNvSpPr/>
          <p:nvPr/>
        </p:nvSpPr>
        <p:spPr>
          <a:xfrm>
            <a:off x="548640" y="2606040"/>
            <a:ext cx="2651760" cy="2651760"/>
          </a:xfrm>
          <a:prstGeom prst="roundRect">
            <a:avLst>
              <a:gd name="adj" fmla="val 3103"/>
            </a:avLst>
          </a:prstGeom>
          <a:solidFill>
            <a:srgbClr val="FFFFFF"/>
          </a:solidFill>
          <a:ln w="9525" cap="flat" cmpd="sng">
            <a:solidFill>
              <a:srgbClr val="E7E6E6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25400" dir="5400000" algn="bl" rotWithShape="0">
              <a:srgbClr val="BFC5C0">
                <a:alpha val="45098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g36644f842ca_1_0"/>
          <p:cNvSpPr/>
          <p:nvPr/>
        </p:nvSpPr>
        <p:spPr>
          <a:xfrm>
            <a:off x="822960" y="2926080"/>
            <a:ext cx="2103120" cy="640080"/>
          </a:xfrm>
          <a:prstGeom prst="roundRect">
            <a:avLst>
              <a:gd name="adj" fmla="val 8571"/>
            </a:avLst>
          </a:prstGeom>
          <a:solidFill>
            <a:srgbClr val="00A64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g36644f842ca_1_0"/>
          <p:cNvSpPr/>
          <p:nvPr/>
        </p:nvSpPr>
        <p:spPr>
          <a:xfrm>
            <a:off x="822960" y="2926080"/>
            <a:ext cx="210312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ISCED-F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g36644f842ca_1_0"/>
          <p:cNvSpPr/>
          <p:nvPr/>
        </p:nvSpPr>
        <p:spPr>
          <a:xfrm>
            <a:off x="822960" y="3703320"/>
            <a:ext cx="210312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GB" sz="1600" b="1" i="0" u="none" strike="noStrike" cap="none">
                <a:solidFill>
                  <a:srgbClr val="24282A"/>
                </a:solidFill>
                <a:latin typeface="Arial"/>
                <a:ea typeface="Arial"/>
                <a:cs typeface="Arial"/>
                <a:sym typeface="Arial"/>
              </a:rPr>
              <a:t>Fields of study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g36644f842ca_1_0"/>
          <p:cNvSpPr/>
          <p:nvPr/>
        </p:nvSpPr>
        <p:spPr>
          <a:xfrm>
            <a:off x="822960" y="4160520"/>
            <a:ext cx="210312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0" i="0" u="none" strike="noStrike" cap="none">
                <a:solidFill>
                  <a:srgbClr val="5A6167"/>
                </a:solidFill>
                <a:latin typeface="Arial"/>
                <a:ea typeface="Arial"/>
                <a:cs typeface="Arial"/>
                <a:sym typeface="Arial"/>
              </a:rPr>
              <a:t>Comparable subject areas across countries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g36644f842ca_1_0"/>
          <p:cNvSpPr/>
          <p:nvPr/>
        </p:nvSpPr>
        <p:spPr>
          <a:xfrm>
            <a:off x="3374136" y="2606040"/>
            <a:ext cx="2651760" cy="2651760"/>
          </a:xfrm>
          <a:prstGeom prst="roundRect">
            <a:avLst>
              <a:gd name="adj" fmla="val 3103"/>
            </a:avLst>
          </a:prstGeom>
          <a:solidFill>
            <a:srgbClr val="FFFFFF"/>
          </a:solidFill>
          <a:ln w="9525" cap="flat" cmpd="sng">
            <a:solidFill>
              <a:srgbClr val="E7E6E6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25400" dir="5400000" algn="bl" rotWithShape="0">
              <a:srgbClr val="BFC5C0">
                <a:alpha val="45098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g36644f842ca_1_0"/>
          <p:cNvSpPr/>
          <p:nvPr/>
        </p:nvSpPr>
        <p:spPr>
          <a:xfrm>
            <a:off x="3648456" y="2926080"/>
            <a:ext cx="2103120" cy="640080"/>
          </a:xfrm>
          <a:prstGeom prst="roundRect">
            <a:avLst>
              <a:gd name="adj" fmla="val 8571"/>
            </a:avLst>
          </a:prstGeom>
          <a:solidFill>
            <a:srgbClr val="202A4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g36644f842ca_1_0"/>
          <p:cNvSpPr/>
          <p:nvPr/>
        </p:nvSpPr>
        <p:spPr>
          <a:xfrm>
            <a:off x="3648456" y="2926080"/>
            <a:ext cx="210312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ISCO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g36644f842ca_1_0"/>
          <p:cNvSpPr/>
          <p:nvPr/>
        </p:nvSpPr>
        <p:spPr>
          <a:xfrm>
            <a:off x="3648456" y="3703320"/>
            <a:ext cx="210312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GB" sz="1600" b="1" i="0" u="none" strike="noStrike" cap="none">
                <a:solidFill>
                  <a:srgbClr val="24282A"/>
                </a:solidFill>
                <a:latin typeface="Arial"/>
                <a:ea typeface="Arial"/>
                <a:cs typeface="Arial"/>
                <a:sym typeface="Arial"/>
              </a:rPr>
              <a:t>Occupations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g36644f842ca_1_0"/>
          <p:cNvSpPr/>
          <p:nvPr/>
        </p:nvSpPr>
        <p:spPr>
          <a:xfrm>
            <a:off x="3648456" y="4160520"/>
            <a:ext cx="210312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0" i="0" u="none" strike="noStrike" cap="none">
                <a:solidFill>
                  <a:srgbClr val="5A6167"/>
                </a:solidFill>
                <a:latin typeface="Arial"/>
                <a:ea typeface="Arial"/>
                <a:cs typeface="Arial"/>
                <a:sym typeface="Arial"/>
              </a:rPr>
              <a:t>Links qualifications to the labour market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g36644f842ca_1_0"/>
          <p:cNvSpPr/>
          <p:nvPr/>
        </p:nvSpPr>
        <p:spPr>
          <a:xfrm>
            <a:off x="6199632" y="2606040"/>
            <a:ext cx="2651760" cy="2651760"/>
          </a:xfrm>
          <a:prstGeom prst="roundRect">
            <a:avLst>
              <a:gd name="adj" fmla="val 3103"/>
            </a:avLst>
          </a:prstGeom>
          <a:solidFill>
            <a:srgbClr val="FFFFFF"/>
          </a:solidFill>
          <a:ln w="9525" cap="flat" cmpd="sng">
            <a:solidFill>
              <a:srgbClr val="E7E6E6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25400" dir="5400000" algn="bl" rotWithShape="0">
              <a:srgbClr val="BFC5C0">
                <a:alpha val="45098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g36644f842ca_1_0"/>
          <p:cNvSpPr/>
          <p:nvPr/>
        </p:nvSpPr>
        <p:spPr>
          <a:xfrm>
            <a:off x="6473952" y="2926080"/>
            <a:ext cx="2103120" cy="640080"/>
          </a:xfrm>
          <a:prstGeom prst="roundRect">
            <a:avLst>
              <a:gd name="adj" fmla="val 8571"/>
            </a:avLst>
          </a:prstGeom>
          <a:solidFill>
            <a:srgbClr val="CEB37E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g36644f842ca_1_0"/>
          <p:cNvSpPr/>
          <p:nvPr/>
        </p:nvSpPr>
        <p:spPr>
          <a:xfrm>
            <a:off x="6473952" y="2926080"/>
            <a:ext cx="210312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ESCO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g36644f842ca_1_0"/>
          <p:cNvSpPr/>
          <p:nvPr/>
        </p:nvSpPr>
        <p:spPr>
          <a:xfrm>
            <a:off x="6473952" y="3703320"/>
            <a:ext cx="210312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GB" sz="1600" b="1" i="0" u="none" strike="noStrike" cap="none">
                <a:solidFill>
                  <a:srgbClr val="24282A"/>
                </a:solidFill>
                <a:latin typeface="Arial"/>
                <a:ea typeface="Arial"/>
                <a:cs typeface="Arial"/>
                <a:sym typeface="Arial"/>
              </a:rPr>
              <a:t>Skills &amp; competences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g36644f842ca_1_0"/>
          <p:cNvSpPr/>
          <p:nvPr/>
        </p:nvSpPr>
        <p:spPr>
          <a:xfrm>
            <a:off x="6473952" y="4160520"/>
            <a:ext cx="210312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0" i="0" u="none" strike="noStrike" cap="none">
                <a:solidFill>
                  <a:srgbClr val="5A6167"/>
                </a:solidFill>
                <a:latin typeface="Arial"/>
                <a:ea typeface="Arial"/>
                <a:cs typeface="Arial"/>
                <a:sym typeface="Arial"/>
              </a:rPr>
              <a:t>A shared skills vocabulary for matching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g36644f842ca_1_0"/>
          <p:cNvSpPr/>
          <p:nvPr/>
        </p:nvSpPr>
        <p:spPr>
          <a:xfrm>
            <a:off x="9025128" y="2606040"/>
            <a:ext cx="2651760" cy="2651760"/>
          </a:xfrm>
          <a:prstGeom prst="roundRect">
            <a:avLst>
              <a:gd name="adj" fmla="val 3103"/>
            </a:avLst>
          </a:prstGeom>
          <a:solidFill>
            <a:srgbClr val="FFFFFF"/>
          </a:solidFill>
          <a:ln w="9525" cap="flat" cmpd="sng">
            <a:solidFill>
              <a:srgbClr val="E7E6E6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25400" dir="5400000" algn="bl" rotWithShape="0">
              <a:srgbClr val="BFC5C0">
                <a:alpha val="45098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g36644f842ca_1_0"/>
          <p:cNvSpPr/>
          <p:nvPr/>
        </p:nvSpPr>
        <p:spPr>
          <a:xfrm>
            <a:off x="9299448" y="2926080"/>
            <a:ext cx="2103120" cy="640080"/>
          </a:xfrm>
          <a:prstGeom prst="roundRect">
            <a:avLst>
              <a:gd name="adj" fmla="val 8571"/>
            </a:avLst>
          </a:prstGeom>
          <a:solidFill>
            <a:srgbClr val="971B2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g36644f842ca_1_0"/>
          <p:cNvSpPr/>
          <p:nvPr/>
        </p:nvSpPr>
        <p:spPr>
          <a:xfrm>
            <a:off x="9299448" y="2926080"/>
            <a:ext cx="210312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ACQF / RQF / NQF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g36644f842ca_1_0"/>
          <p:cNvSpPr/>
          <p:nvPr/>
        </p:nvSpPr>
        <p:spPr>
          <a:xfrm>
            <a:off x="9299448" y="3703320"/>
            <a:ext cx="210312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GB" sz="1600" b="1" i="0" u="none" strike="noStrike" cap="none">
                <a:solidFill>
                  <a:srgbClr val="24282A"/>
                </a:solidFill>
                <a:latin typeface="Arial"/>
                <a:ea typeface="Arial"/>
                <a:cs typeface="Arial"/>
                <a:sym typeface="Arial"/>
              </a:rPr>
              <a:t>Levels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g36644f842ca_1_0"/>
          <p:cNvSpPr/>
          <p:nvPr/>
        </p:nvSpPr>
        <p:spPr>
          <a:xfrm>
            <a:off x="9299448" y="4160520"/>
            <a:ext cx="210312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0" i="0" u="none" strike="noStrike" cap="none">
                <a:solidFill>
                  <a:srgbClr val="5A6167"/>
                </a:solidFill>
                <a:latin typeface="Arial"/>
                <a:ea typeface="Arial"/>
                <a:cs typeface="Arial"/>
                <a:sym typeface="Arial"/>
              </a:rPr>
              <a:t>Ten-level translation device between systems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g36644f842ca_1_0"/>
          <p:cNvSpPr/>
          <p:nvPr/>
        </p:nvSpPr>
        <p:spPr>
          <a:xfrm>
            <a:off x="548640" y="5715000"/>
            <a:ext cx="1106424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1" i="0" u="none" strike="noStrike" cap="none">
                <a:solidFill>
                  <a:srgbClr val="00A643"/>
                </a:solidFill>
                <a:latin typeface="Arial"/>
                <a:ea typeface="Arial"/>
                <a:cs typeface="Arial"/>
                <a:sym typeface="Arial"/>
              </a:rPr>
              <a:t>Because the QCP speaks these standards, a qualification described once can be compared, matched and referenced far beyond the platform.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259;p18">
            <a:extLst>
              <a:ext uri="{FF2B5EF4-FFF2-40B4-BE49-F238E27FC236}">
                <a16:creationId xmlns:a16="http://schemas.microsoft.com/office/drawing/2014/main" id="{7F15E1A9-6D4C-CEFE-B05F-C439CBA623E8}"/>
              </a:ext>
            </a:extLst>
          </p:cNvPr>
          <p:cNvSpPr/>
          <p:nvPr/>
        </p:nvSpPr>
        <p:spPr>
          <a:xfrm>
            <a:off x="240030" y="739140"/>
            <a:ext cx="1097280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SzPts val="3800"/>
            </a:pPr>
            <a:r>
              <a:rPr lang="en-GB" sz="3800" b="1" dirty="0">
                <a:solidFill>
                  <a:srgbClr val="00B050"/>
                </a:solidFill>
              </a:rPr>
              <a:t>One shared language under the hood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20"/>
          <p:cNvSpPr/>
          <p:nvPr/>
        </p:nvSpPr>
        <p:spPr>
          <a:xfrm>
            <a:off x="731520" y="5234940"/>
            <a:ext cx="10881360" cy="1143000"/>
          </a:xfrm>
          <a:prstGeom prst="roundRect">
            <a:avLst>
              <a:gd name="adj" fmla="val 8000"/>
            </a:avLst>
          </a:prstGeom>
          <a:solidFill>
            <a:srgbClr val="00B05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8095CB2-8280-D1C9-12CA-FE14B8156AEA}"/>
              </a:ext>
            </a:extLst>
          </p:cNvPr>
          <p:cNvGrpSpPr/>
          <p:nvPr/>
        </p:nvGrpSpPr>
        <p:grpSpPr>
          <a:xfrm>
            <a:off x="1051560" y="5326380"/>
            <a:ext cx="10241280" cy="960120"/>
            <a:chOff x="1051560" y="5372100"/>
            <a:chExt cx="10241280" cy="960120"/>
          </a:xfrm>
        </p:grpSpPr>
        <p:sp>
          <p:nvSpPr>
            <p:cNvPr id="316" name="Google Shape;316;p20"/>
            <p:cNvSpPr/>
            <p:nvPr/>
          </p:nvSpPr>
          <p:spPr>
            <a:xfrm>
              <a:off x="1051560" y="5372100"/>
              <a:ext cx="10241280" cy="41148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GB" sz="2000" b="1" i="0" u="none" strike="noStrike" cap="none" dirty="0">
                  <a:solidFill>
                    <a:schemeClr val="bg1"/>
                  </a:solidFill>
                  <a:latin typeface="Arial"/>
                  <a:ea typeface="Arial"/>
                  <a:cs typeface="Arial"/>
                  <a:sym typeface="Arial"/>
                </a:rPr>
                <a:t>Accurate comparison depends on structured data</a:t>
              </a:r>
              <a:endParaRPr sz="2000" b="0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" name="Google Shape;317;p20"/>
            <p:cNvSpPr/>
            <p:nvPr/>
          </p:nvSpPr>
          <p:spPr>
            <a:xfrm>
              <a:off x="1051560" y="5783580"/>
              <a:ext cx="10241280" cy="54864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50"/>
                <a:buFont typeface="Arial"/>
                <a:buNone/>
              </a:pPr>
              <a:r>
                <a:rPr lang="en-GB" sz="1450" b="0" i="0" u="none" strike="noStrike" cap="none">
                  <a:solidFill>
                    <a:schemeClr val="bg1"/>
                  </a:solidFill>
                  <a:latin typeface="Arial"/>
                  <a:ea typeface="Arial"/>
                  <a:cs typeface="Arial"/>
                  <a:sym typeface="Arial"/>
                </a:rPr>
                <a:t>Each qualification is held as organised information, field by field, so like is compared with like. Comparing whole documents or PDFs side by side simply cannot deliver the same accuracy.</a:t>
              </a:r>
              <a:endParaRPr sz="145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18" name="Google Shape;318;p20"/>
          <p:cNvSpPr/>
          <p:nvPr/>
        </p:nvSpPr>
        <p:spPr>
          <a:xfrm>
            <a:off x="640080" y="1586484"/>
            <a:ext cx="3291840" cy="3291840"/>
          </a:xfrm>
          <a:prstGeom prst="roundRect">
            <a:avLst>
              <a:gd name="adj" fmla="val 2778"/>
            </a:avLst>
          </a:prstGeom>
          <a:solidFill>
            <a:srgbClr val="F1F5F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20"/>
          <p:cNvSpPr/>
          <p:nvPr/>
        </p:nvSpPr>
        <p:spPr>
          <a:xfrm>
            <a:off x="640080" y="1860804"/>
            <a:ext cx="329184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GB" sz="5400" b="1" i="0" u="none" strike="noStrike" cap="none">
                <a:solidFill>
                  <a:srgbClr val="065A82"/>
                </a:solidFill>
                <a:latin typeface="Arial"/>
                <a:ea typeface="Arial"/>
                <a:cs typeface="Arial"/>
                <a:sym typeface="Arial"/>
              </a:rPr>
              <a:t>94%</a:t>
            </a:r>
            <a:endParaRPr sz="5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20"/>
          <p:cNvSpPr/>
          <p:nvPr/>
        </p:nvSpPr>
        <p:spPr>
          <a:xfrm>
            <a:off x="868680" y="2939796"/>
            <a:ext cx="2834640" cy="1188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GB" sz="1500" b="0" i="0" u="none" strike="noStrike" cap="none">
                <a:solidFill>
                  <a:srgbClr val="1A2733"/>
                </a:solidFill>
                <a:latin typeface="Arial"/>
                <a:ea typeface="Arial"/>
                <a:cs typeface="Arial"/>
                <a:sym typeface="Arial"/>
              </a:rPr>
              <a:t>of surveyed institutional stakeholders named comparison the feature they would most use.</a:t>
            </a:r>
            <a:endParaRPr sz="1500" b="0" i="0" u="none" strike="noStrike" cap="none">
              <a:solidFill>
                <a:srgbClr val="000000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20"/>
          <p:cNvSpPr/>
          <p:nvPr/>
        </p:nvSpPr>
        <p:spPr>
          <a:xfrm>
            <a:off x="868680" y="4009644"/>
            <a:ext cx="2834640" cy="777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Arial"/>
              <a:buNone/>
            </a:pPr>
            <a:r>
              <a:rPr lang="en-GB" sz="1250" b="0" i="1" u="none" strike="noStrike" cap="none">
                <a:solidFill>
                  <a:srgbClr val="5A6B78"/>
                </a:solidFill>
                <a:latin typeface="Arial"/>
                <a:ea typeface="Arial"/>
                <a:cs typeface="Arial"/>
                <a:sym typeface="Arial"/>
              </a:rPr>
              <a:t>QCP Baseline analysis questionnaire</a:t>
            </a:r>
            <a:endParaRPr sz="12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p20"/>
          <p:cNvSpPr/>
          <p:nvPr/>
        </p:nvSpPr>
        <p:spPr>
          <a:xfrm>
            <a:off x="4206240" y="1623060"/>
            <a:ext cx="420624" cy="420624"/>
          </a:xfrm>
          <a:prstGeom prst="ellipse">
            <a:avLst/>
          </a:prstGeom>
          <a:solidFill>
            <a:srgbClr val="FFB62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p20"/>
          <p:cNvSpPr/>
          <p:nvPr/>
        </p:nvSpPr>
        <p:spPr>
          <a:xfrm>
            <a:off x="4206240" y="1623060"/>
            <a:ext cx="420624" cy="420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2"/>
              <a:buFont typeface="Arial"/>
              <a:buNone/>
            </a:pPr>
            <a:r>
              <a:rPr lang="en-GB" sz="1012" b="1" i="0" u="none" strike="noStrike" cap="none">
                <a:solidFill>
                  <a:srgbClr val="21295C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 sz="1012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20"/>
          <p:cNvSpPr/>
          <p:nvPr/>
        </p:nvSpPr>
        <p:spPr>
          <a:xfrm>
            <a:off x="4800600" y="1549908"/>
            <a:ext cx="667512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GB" sz="1700" b="1" i="0" u="none" strike="noStrike" cap="none">
                <a:solidFill>
                  <a:srgbClr val="1A2733"/>
                </a:solidFill>
                <a:latin typeface="Arial"/>
                <a:ea typeface="Arial"/>
                <a:cs typeface="Arial"/>
                <a:sym typeface="Arial"/>
              </a:rPr>
              <a:t>Side by side</a:t>
            </a:r>
            <a:endParaRPr sz="1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p20"/>
          <p:cNvSpPr/>
          <p:nvPr/>
        </p:nvSpPr>
        <p:spPr>
          <a:xfrm>
            <a:off x="4800600" y="1897380"/>
            <a:ext cx="667512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lang="en-GB" sz="1350" b="0" i="0" u="none" strike="noStrike" cap="none">
                <a:solidFill>
                  <a:srgbClr val="5A6B78"/>
                </a:solidFill>
                <a:latin typeface="Arial"/>
                <a:ea typeface="Arial"/>
                <a:cs typeface="Arial"/>
                <a:sym typeface="Arial"/>
              </a:rPr>
              <a:t>Two qualifications shown field by field, so differences are clear at a glance.</a:t>
            </a:r>
            <a:endParaRPr sz="13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20"/>
          <p:cNvSpPr/>
          <p:nvPr/>
        </p:nvSpPr>
        <p:spPr>
          <a:xfrm>
            <a:off x="4206240" y="2482596"/>
            <a:ext cx="420624" cy="420624"/>
          </a:xfrm>
          <a:prstGeom prst="ellipse">
            <a:avLst/>
          </a:prstGeom>
          <a:solidFill>
            <a:srgbClr val="FFB62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20"/>
          <p:cNvSpPr/>
          <p:nvPr/>
        </p:nvSpPr>
        <p:spPr>
          <a:xfrm>
            <a:off x="4206240" y="2482596"/>
            <a:ext cx="420624" cy="420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2"/>
              <a:buFont typeface="Arial"/>
              <a:buNone/>
            </a:pPr>
            <a:r>
              <a:rPr lang="en-GB" sz="1012" b="1" i="0" u="none" strike="noStrike" cap="none">
                <a:solidFill>
                  <a:srgbClr val="21295C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 sz="1012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p20"/>
          <p:cNvSpPr/>
          <p:nvPr/>
        </p:nvSpPr>
        <p:spPr>
          <a:xfrm>
            <a:off x="4800600" y="2409444"/>
            <a:ext cx="667512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GB" sz="1700" b="1" i="0" u="none" strike="noStrike" cap="none">
                <a:solidFill>
                  <a:srgbClr val="1A2733"/>
                </a:solidFill>
                <a:latin typeface="Arial"/>
                <a:ea typeface="Arial"/>
                <a:cs typeface="Arial"/>
                <a:sym typeface="Arial"/>
              </a:rPr>
              <a:t>Related qualifications</a:t>
            </a:r>
            <a:endParaRPr sz="1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p20"/>
          <p:cNvSpPr/>
          <p:nvPr/>
        </p:nvSpPr>
        <p:spPr>
          <a:xfrm>
            <a:off x="4800600" y="2756916"/>
            <a:ext cx="667512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lang="en-GB" sz="1350" b="0" i="0" u="none" strike="noStrike" cap="none">
                <a:solidFill>
                  <a:srgbClr val="5A6B78"/>
                </a:solidFill>
                <a:latin typeface="Arial"/>
                <a:ea typeface="Arial"/>
                <a:cs typeface="Arial"/>
                <a:sym typeface="Arial"/>
              </a:rPr>
              <a:t>The platform automatically suggests similar qualifications worth comparing.</a:t>
            </a:r>
            <a:endParaRPr sz="13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p20"/>
          <p:cNvSpPr/>
          <p:nvPr/>
        </p:nvSpPr>
        <p:spPr>
          <a:xfrm>
            <a:off x="4206240" y="3342132"/>
            <a:ext cx="420624" cy="420624"/>
          </a:xfrm>
          <a:prstGeom prst="ellipse">
            <a:avLst/>
          </a:prstGeom>
          <a:solidFill>
            <a:srgbClr val="FFB62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20"/>
          <p:cNvSpPr/>
          <p:nvPr/>
        </p:nvSpPr>
        <p:spPr>
          <a:xfrm>
            <a:off x="4206240" y="3342132"/>
            <a:ext cx="420624" cy="420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2"/>
              <a:buFont typeface="Arial"/>
              <a:buNone/>
            </a:pPr>
            <a:r>
              <a:rPr lang="en-GB" sz="1012" b="1" i="0" u="none" strike="noStrike" cap="none">
                <a:solidFill>
                  <a:srgbClr val="21295C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 sz="1012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p20"/>
          <p:cNvSpPr/>
          <p:nvPr/>
        </p:nvSpPr>
        <p:spPr>
          <a:xfrm>
            <a:off x="4800600" y="3268980"/>
            <a:ext cx="667512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GB" sz="1700" b="1" i="0" u="none" strike="noStrike" cap="none">
                <a:solidFill>
                  <a:srgbClr val="1A2733"/>
                </a:solidFill>
                <a:latin typeface="Arial"/>
                <a:ea typeface="Arial"/>
                <a:cs typeface="Arial"/>
                <a:sym typeface="Arial"/>
              </a:rPr>
              <a:t>Filter and narrow</a:t>
            </a:r>
            <a:endParaRPr sz="1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p20"/>
          <p:cNvSpPr/>
          <p:nvPr/>
        </p:nvSpPr>
        <p:spPr>
          <a:xfrm>
            <a:off x="4800600" y="3616452"/>
            <a:ext cx="667512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lang="en-GB" sz="1350" b="0" i="0" u="none" strike="noStrike" cap="none">
                <a:solidFill>
                  <a:srgbClr val="5A6B78"/>
                </a:solidFill>
                <a:latin typeface="Arial"/>
                <a:ea typeface="Arial"/>
                <a:cs typeface="Arial"/>
                <a:sym typeface="Arial"/>
              </a:rPr>
              <a:t>Narrow by country, level, sector and type to find the right qualifications to compare.</a:t>
            </a:r>
            <a:endParaRPr sz="13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20"/>
          <p:cNvSpPr/>
          <p:nvPr/>
        </p:nvSpPr>
        <p:spPr>
          <a:xfrm>
            <a:off x="4206240" y="4201668"/>
            <a:ext cx="420624" cy="420624"/>
          </a:xfrm>
          <a:prstGeom prst="ellipse">
            <a:avLst/>
          </a:prstGeom>
          <a:solidFill>
            <a:srgbClr val="FFB62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p20"/>
          <p:cNvSpPr/>
          <p:nvPr/>
        </p:nvSpPr>
        <p:spPr>
          <a:xfrm>
            <a:off x="4206240" y="4201668"/>
            <a:ext cx="420624" cy="420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2"/>
              <a:buFont typeface="Arial"/>
              <a:buNone/>
            </a:pPr>
            <a:r>
              <a:rPr lang="en-GB" sz="1012" b="1" i="0" u="none" strike="noStrike" cap="none">
                <a:solidFill>
                  <a:srgbClr val="21295C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 sz="1012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20"/>
          <p:cNvSpPr/>
          <p:nvPr/>
        </p:nvSpPr>
        <p:spPr>
          <a:xfrm>
            <a:off x="4800600" y="4128516"/>
            <a:ext cx="667512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GB" sz="1700" b="1" i="0" u="none" strike="noStrike" cap="none">
                <a:solidFill>
                  <a:srgbClr val="1A2733"/>
                </a:solidFill>
                <a:latin typeface="Arial"/>
                <a:ea typeface="Arial"/>
                <a:cs typeface="Arial"/>
                <a:sym typeface="Arial"/>
              </a:rPr>
              <a:t>A shared level reference</a:t>
            </a:r>
            <a:endParaRPr sz="1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p20"/>
          <p:cNvSpPr/>
          <p:nvPr/>
        </p:nvSpPr>
        <p:spPr>
          <a:xfrm>
            <a:off x="4800600" y="4475988"/>
            <a:ext cx="667512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lang="en-GB" sz="1350" b="0" i="0" u="none" strike="noStrike" cap="none">
                <a:solidFill>
                  <a:srgbClr val="5A6B78"/>
                </a:solidFill>
                <a:latin typeface="Arial"/>
                <a:ea typeface="Arial"/>
                <a:cs typeface="Arial"/>
                <a:sym typeface="Arial"/>
              </a:rPr>
              <a:t>A common framework of levels (e.g. ISCED-F) acts as the translator that makes qualifications comparable across countries.</a:t>
            </a:r>
            <a:endParaRPr sz="13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259;p18">
            <a:extLst>
              <a:ext uri="{FF2B5EF4-FFF2-40B4-BE49-F238E27FC236}">
                <a16:creationId xmlns:a16="http://schemas.microsoft.com/office/drawing/2014/main" id="{9D0FC21C-A147-44D8-8F8A-80E501EF7980}"/>
              </a:ext>
            </a:extLst>
          </p:cNvPr>
          <p:cNvSpPr/>
          <p:nvPr/>
        </p:nvSpPr>
        <p:spPr>
          <a:xfrm>
            <a:off x="240030" y="739140"/>
            <a:ext cx="1097280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SzPts val="3800"/>
            </a:pPr>
            <a:r>
              <a:rPr lang="en-GB" sz="3800" b="1" dirty="0">
                <a:solidFill>
                  <a:srgbClr val="00B050"/>
                </a:solidFill>
              </a:rPr>
              <a:t>How the platform compares qualifications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3f58bbf9b15_0_10"/>
          <p:cNvSpPr/>
          <p:nvPr/>
        </p:nvSpPr>
        <p:spPr>
          <a:xfrm>
            <a:off x="8923100" y="777450"/>
            <a:ext cx="2960100" cy="2960100"/>
          </a:xfrm>
          <a:prstGeom prst="roundRect">
            <a:avLst>
              <a:gd name="adj" fmla="val 2432"/>
            </a:avLst>
          </a:prstGeom>
          <a:solidFill>
            <a:srgbClr val="F3F6F4"/>
          </a:solidFill>
          <a:ln w="6975" cap="flat" cmpd="sng">
            <a:solidFill>
              <a:srgbClr val="E7E6E6"/>
            </a:solidFill>
            <a:prstDash val="solid"/>
            <a:round/>
            <a:headEnd type="none" w="sm" len="sm"/>
            <a:tailEnd type="none" w="sm" len="sm"/>
          </a:ln>
          <a:effectLst>
            <a:outerShdw blurRad="55824" dist="18608" dir="5400000" algn="bl" rotWithShape="0">
              <a:srgbClr val="BFC5C0">
                <a:alpha val="45100"/>
              </a:srgbClr>
            </a:outerShdw>
          </a:effectLst>
        </p:spPr>
        <p:txBody>
          <a:bodyPr spcFirstLastPara="1" wrap="square" lIns="66975" tIns="33475" rIns="66975" bIns="334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6"/>
              <a:buFont typeface="Arial"/>
              <a:buNone/>
            </a:pPr>
            <a:endParaRPr sz="1026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Google Shape;345;g3f58bbf9b15_0_10"/>
          <p:cNvSpPr/>
          <p:nvPr/>
        </p:nvSpPr>
        <p:spPr>
          <a:xfrm>
            <a:off x="9163856" y="3469660"/>
            <a:ext cx="2478600" cy="26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975" tIns="33475" rIns="66975" bIns="334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2"/>
              <a:buFont typeface="Arial"/>
              <a:buNone/>
            </a:pPr>
            <a:endParaRPr sz="952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346;g3f58bbf9b15_0_10"/>
          <p:cNvSpPr/>
          <p:nvPr/>
        </p:nvSpPr>
        <p:spPr>
          <a:xfrm>
            <a:off x="9114914" y="3389298"/>
            <a:ext cx="2478600" cy="26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975" tIns="33475" rIns="66975" bIns="334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72"/>
              <a:buFont typeface="Arial"/>
              <a:buNone/>
            </a:pPr>
            <a:r>
              <a:rPr lang="en-GB" sz="117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https://public.acqf-qcp.africa/</a:t>
            </a:r>
            <a:endParaRPr sz="1026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7" name="Google Shape;347;g3f58bbf9b15_0_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38536" y="969636"/>
            <a:ext cx="2329234" cy="2329251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g3f58bbf9b15_0_10"/>
          <p:cNvSpPr txBox="1"/>
          <p:nvPr/>
        </p:nvSpPr>
        <p:spPr>
          <a:xfrm>
            <a:off x="502700" y="1621475"/>
            <a:ext cx="7692600" cy="2600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50" dirty="0">
                <a:solidFill>
                  <a:srgbClr val="5B6266"/>
                </a:solidFill>
              </a:rPr>
              <a:t>On </a:t>
            </a:r>
            <a:r>
              <a:rPr lang="en-GB" sz="1950" b="1" dirty="0" err="1">
                <a:solidFill>
                  <a:srgbClr val="007A31"/>
                </a:solidFill>
              </a:rPr>
              <a:t>public.acqf-qcp.africa</a:t>
            </a:r>
            <a:r>
              <a:rPr lang="en-GB" sz="1950" dirty="0">
                <a:solidFill>
                  <a:srgbClr val="5B6266"/>
                </a:solidFill>
              </a:rPr>
              <a:t>, </a:t>
            </a:r>
            <a:endParaRPr sz="1950" dirty="0">
              <a:solidFill>
                <a:srgbClr val="5B6266"/>
              </a:solidFill>
            </a:endParaRPr>
          </a:p>
          <a:p>
            <a:pPr marL="457200" lvl="0" indent="-3524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B6266"/>
              </a:buClr>
              <a:buSzPts val="1950"/>
              <a:buChar char="-"/>
            </a:pPr>
            <a:r>
              <a:rPr lang="en-GB" sz="1950" b="1" dirty="0">
                <a:solidFill>
                  <a:srgbClr val="5B6266"/>
                </a:solidFill>
              </a:rPr>
              <a:t>select a qualification</a:t>
            </a:r>
            <a:r>
              <a:rPr lang="en-GB" sz="1950" dirty="0">
                <a:solidFill>
                  <a:srgbClr val="5B6266"/>
                </a:solidFill>
              </a:rPr>
              <a:t>, open it and then head to either </a:t>
            </a:r>
            <a:r>
              <a:rPr lang="en-GB" sz="1950" b="1" dirty="0">
                <a:solidFill>
                  <a:srgbClr val="5B6266"/>
                </a:solidFill>
              </a:rPr>
              <a:t>See Similar</a:t>
            </a:r>
            <a:r>
              <a:rPr lang="en-GB" sz="1950" dirty="0">
                <a:solidFill>
                  <a:srgbClr val="5B6266"/>
                </a:solidFill>
              </a:rPr>
              <a:t> or </a:t>
            </a:r>
            <a:r>
              <a:rPr lang="en-GB" sz="1950" b="1" dirty="0">
                <a:solidFill>
                  <a:srgbClr val="5B6266"/>
                </a:solidFill>
              </a:rPr>
              <a:t>Compare</a:t>
            </a:r>
            <a:r>
              <a:rPr lang="en-GB" sz="1950" dirty="0">
                <a:solidFill>
                  <a:srgbClr val="5B6266"/>
                </a:solidFill>
              </a:rPr>
              <a:t> buttons and search for another one you’d like to compare it to.</a:t>
            </a:r>
            <a:endParaRPr sz="1950" dirty="0">
              <a:solidFill>
                <a:srgbClr val="5B6266"/>
              </a:solidFill>
            </a:endParaRPr>
          </a:p>
          <a:p>
            <a:pPr marL="457200" lvl="0" indent="-352425">
              <a:lnSpc>
                <a:spcPct val="115000"/>
              </a:lnSpc>
              <a:buClr>
                <a:srgbClr val="5B6266"/>
              </a:buClr>
              <a:buSzPts val="1950"/>
              <a:buChar char="-"/>
            </a:pPr>
            <a:r>
              <a:rPr lang="en-GB" sz="1950" dirty="0">
                <a:solidFill>
                  <a:srgbClr val="5B6266"/>
                </a:solidFill>
              </a:rPr>
              <a:t>alternative route: on listing choose the </a:t>
            </a:r>
            <a:r>
              <a:rPr lang="en-GB" sz="1950" b="1" dirty="0">
                <a:solidFill>
                  <a:srgbClr val="5B6266"/>
                </a:solidFill>
              </a:rPr>
              <a:t>Select to compare </a:t>
            </a:r>
            <a:r>
              <a:rPr lang="en-GB" sz="1950" dirty="0">
                <a:solidFill>
                  <a:srgbClr val="5B6266"/>
                </a:solidFill>
              </a:rPr>
              <a:t>in the bottom right </a:t>
            </a:r>
            <a:r>
              <a:rPr lang="en-GB" sz="1950" b="1" dirty="0">
                <a:solidFill>
                  <a:srgbClr val="5B6266"/>
                </a:solidFill>
              </a:rPr>
              <a:t>⁝</a:t>
            </a:r>
            <a:r>
              <a:rPr lang="en-GB" sz="1950" dirty="0">
                <a:solidFill>
                  <a:srgbClr val="5B6266"/>
                </a:solidFill>
              </a:rPr>
              <a:t> menu on two qualifications, and read them field by field.</a:t>
            </a:r>
            <a:endParaRPr sz="1950" dirty="0">
              <a:solidFill>
                <a:srgbClr val="5B6266"/>
              </a:solidFill>
            </a:endParaRPr>
          </a:p>
        </p:txBody>
      </p:sp>
      <p:pic>
        <p:nvPicPr>
          <p:cNvPr id="349" name="Google Shape;349;g3f58bbf9b15_0_10"/>
          <p:cNvPicPr preferRelativeResize="0"/>
          <p:nvPr/>
        </p:nvPicPr>
        <p:blipFill>
          <a:blip r:embed="rId4">
            <a:alphaModFix/>
          </a:blip>
          <a:srcRect r="25604"/>
          <a:stretch>
            <a:fillRect/>
          </a:stretch>
        </p:blipFill>
        <p:spPr>
          <a:xfrm>
            <a:off x="155572" y="4117750"/>
            <a:ext cx="11875562" cy="1209437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g3f58bbf9b15_0_10"/>
          <p:cNvSpPr/>
          <p:nvPr/>
        </p:nvSpPr>
        <p:spPr>
          <a:xfrm>
            <a:off x="624225" y="5612750"/>
            <a:ext cx="6638700" cy="640200"/>
          </a:xfrm>
          <a:prstGeom prst="roundRect">
            <a:avLst>
              <a:gd name="adj" fmla="val 7407"/>
            </a:avLst>
          </a:prstGeom>
          <a:solidFill>
            <a:srgbClr val="FFB62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" name="Google Shape;351;g3f58bbf9b15_0_10"/>
          <p:cNvSpPr txBox="1"/>
          <p:nvPr/>
        </p:nvSpPr>
        <p:spPr>
          <a:xfrm>
            <a:off x="731025" y="5720750"/>
            <a:ext cx="6425100" cy="4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GB">
                <a:solidFill>
                  <a:srgbClr val="434343"/>
                </a:solidFill>
              </a:rPr>
              <a:t>Tip: Use the “See similar” feature to find a comparable qualification</a:t>
            </a:r>
            <a:endParaRPr>
              <a:solidFill>
                <a:srgbClr val="43434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rgbClr val="434343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3" name="Google Shape;259;p18">
            <a:extLst>
              <a:ext uri="{FF2B5EF4-FFF2-40B4-BE49-F238E27FC236}">
                <a16:creationId xmlns:a16="http://schemas.microsoft.com/office/drawing/2014/main" id="{29C9ECDF-B983-85F3-2790-745CE9E23681}"/>
              </a:ext>
            </a:extLst>
          </p:cNvPr>
          <p:cNvSpPr/>
          <p:nvPr/>
        </p:nvSpPr>
        <p:spPr>
          <a:xfrm>
            <a:off x="240030" y="739140"/>
            <a:ext cx="1097280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SzPts val="3800"/>
            </a:pPr>
            <a:r>
              <a:rPr lang="en-GB" sz="3800" b="1" dirty="0">
                <a:solidFill>
                  <a:srgbClr val="00B050"/>
                </a:solidFill>
              </a:rPr>
              <a:t>Your turn: compare qualifications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21"/>
          <p:cNvSpPr/>
          <p:nvPr/>
        </p:nvSpPr>
        <p:spPr>
          <a:xfrm>
            <a:off x="354330" y="704850"/>
            <a:ext cx="1097280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en-GB" sz="3800" b="1" i="0" u="none" strike="noStrike" cap="non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One language, two continents</a:t>
            </a:r>
            <a:endParaRPr sz="3800" b="0" i="0" u="none" strike="noStrike" cap="none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" name="Google Shape;358;p21"/>
          <p:cNvSpPr/>
          <p:nvPr/>
        </p:nvSpPr>
        <p:spPr>
          <a:xfrm>
            <a:off x="354330" y="1482090"/>
            <a:ext cx="1088136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GB" sz="1600" b="0" i="0" u="none" strike="noStrike" cap="none" dirty="0">
                <a:solidFill>
                  <a:srgbClr val="5A6B78"/>
                </a:solidFill>
                <a:latin typeface="Arial"/>
                <a:ea typeface="Arial"/>
                <a:cs typeface="Arial"/>
                <a:sym typeface="Arial"/>
              </a:rPr>
              <a:t>Europe already runs a platform, the Qualifications Dataset Register (QDR), that brings together qualifications from its 21 countries. Because the ACQF platform follows </a:t>
            </a:r>
            <a:r>
              <a:rPr lang="en-GB" sz="1600" dirty="0">
                <a:solidFill>
                  <a:srgbClr val="5A6B78"/>
                </a:solidFill>
              </a:rPr>
              <a:t>aligned </a:t>
            </a:r>
            <a:r>
              <a:rPr lang="en-GB" sz="1600" b="0" i="0" u="none" strike="noStrike" cap="none" dirty="0">
                <a:solidFill>
                  <a:srgbClr val="5A6B78"/>
                </a:solidFill>
                <a:latin typeface="Arial"/>
                <a:ea typeface="Arial"/>
                <a:cs typeface="Arial"/>
                <a:sym typeface="Arial"/>
              </a:rPr>
              <a:t>international standards with European uses, the two can connect and understand each other.</a:t>
            </a: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" name="Google Shape;359;p21"/>
          <p:cNvSpPr/>
          <p:nvPr/>
        </p:nvSpPr>
        <p:spPr>
          <a:xfrm>
            <a:off x="537210" y="2762250"/>
            <a:ext cx="2834640" cy="1417320"/>
          </a:xfrm>
          <a:prstGeom prst="roundRect">
            <a:avLst>
              <a:gd name="adj" fmla="val 6452"/>
            </a:avLst>
          </a:prstGeom>
          <a:solidFill>
            <a:srgbClr val="00B05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Google Shape;360;p21"/>
          <p:cNvSpPr/>
          <p:nvPr/>
        </p:nvSpPr>
        <p:spPr>
          <a:xfrm>
            <a:off x="537210" y="3018282"/>
            <a:ext cx="283464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ACQF-QCP</a:t>
            </a:r>
            <a:endParaRPr sz="2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" name="Google Shape;361;p21"/>
          <p:cNvSpPr/>
          <p:nvPr/>
        </p:nvSpPr>
        <p:spPr>
          <a:xfrm>
            <a:off x="537210" y="3585210"/>
            <a:ext cx="283464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GB" sz="1500" b="0" i="0" u="none" strike="noStrike" cap="none">
                <a:solidFill>
                  <a:srgbClr val="CADCFC"/>
                </a:solidFill>
                <a:latin typeface="Arial"/>
                <a:ea typeface="Arial"/>
                <a:cs typeface="Arial"/>
                <a:sym typeface="Arial"/>
              </a:rPr>
              <a:t>Africa</a:t>
            </a: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p21"/>
          <p:cNvSpPr/>
          <p:nvPr/>
        </p:nvSpPr>
        <p:spPr>
          <a:xfrm>
            <a:off x="4286250" y="2853690"/>
            <a:ext cx="3017520" cy="1234440"/>
          </a:xfrm>
          <a:prstGeom prst="roundRect">
            <a:avLst>
              <a:gd name="adj" fmla="val 7407"/>
            </a:avLst>
          </a:prstGeom>
          <a:solidFill>
            <a:srgbClr val="FFB62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3" name="Google Shape;363;p21"/>
          <p:cNvSpPr/>
          <p:nvPr/>
        </p:nvSpPr>
        <p:spPr>
          <a:xfrm>
            <a:off x="4331970" y="3082290"/>
            <a:ext cx="292608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GB" sz="1600" b="1" i="0" u="none" strike="noStrike" cap="none">
                <a:solidFill>
                  <a:srgbClr val="21295C"/>
                </a:solidFill>
                <a:latin typeface="Arial"/>
                <a:ea typeface="Arial"/>
                <a:cs typeface="Arial"/>
                <a:sym typeface="Arial"/>
              </a:rPr>
              <a:t>Shared international standards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4" name="Google Shape;364;p21"/>
          <p:cNvSpPr/>
          <p:nvPr/>
        </p:nvSpPr>
        <p:spPr>
          <a:xfrm>
            <a:off x="4331970" y="3676650"/>
            <a:ext cx="292608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GB" sz="1300" b="0" i="1" u="none" strike="noStrike" cap="none">
                <a:solidFill>
                  <a:srgbClr val="21295C"/>
                </a:solidFill>
                <a:latin typeface="Arial"/>
                <a:ea typeface="Arial"/>
                <a:cs typeface="Arial"/>
                <a:sym typeface="Arial"/>
              </a:rPr>
              <a:t>a common language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5" name="Google Shape;365;p21"/>
          <p:cNvSpPr/>
          <p:nvPr/>
        </p:nvSpPr>
        <p:spPr>
          <a:xfrm>
            <a:off x="8218170" y="2762250"/>
            <a:ext cx="2834640" cy="1417320"/>
          </a:xfrm>
          <a:prstGeom prst="roundRect">
            <a:avLst>
              <a:gd name="adj" fmla="val 6452"/>
            </a:avLst>
          </a:prstGeom>
          <a:solidFill>
            <a:srgbClr val="00B05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6" name="Google Shape;366;p21"/>
          <p:cNvSpPr/>
          <p:nvPr/>
        </p:nvSpPr>
        <p:spPr>
          <a:xfrm>
            <a:off x="8218170" y="3018282"/>
            <a:ext cx="283464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European QDR</a:t>
            </a:r>
            <a:endParaRPr sz="2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p21"/>
          <p:cNvSpPr/>
          <p:nvPr/>
        </p:nvSpPr>
        <p:spPr>
          <a:xfrm>
            <a:off x="8218170" y="3585210"/>
            <a:ext cx="283464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GB" sz="1500" b="0" i="0" u="none" strike="noStrike" cap="none">
                <a:solidFill>
                  <a:srgbClr val="CADCFC"/>
                </a:solidFill>
                <a:latin typeface="Arial"/>
                <a:ea typeface="Arial"/>
                <a:cs typeface="Arial"/>
                <a:sym typeface="Arial"/>
              </a:rPr>
              <a:t>Europe · Europass</a:t>
            </a: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68" name="Google Shape;368;p21"/>
          <p:cNvCxnSpPr/>
          <p:nvPr/>
        </p:nvCxnSpPr>
        <p:spPr>
          <a:xfrm>
            <a:off x="3371850" y="3470910"/>
            <a:ext cx="914400" cy="0"/>
          </a:xfrm>
          <a:prstGeom prst="straightConnector1">
            <a:avLst/>
          </a:prstGeom>
          <a:noFill/>
          <a:ln w="31750" cap="flat" cmpd="sng">
            <a:solidFill>
              <a:srgbClr val="5A6B78"/>
            </a:solidFill>
            <a:prstDash val="dash"/>
            <a:round/>
            <a:headEnd type="none" w="sm" len="sm"/>
            <a:tailEnd type="none" w="sm" len="sm"/>
          </a:ln>
        </p:spPr>
      </p:cxnSp>
      <p:cxnSp>
        <p:nvCxnSpPr>
          <p:cNvPr id="369" name="Google Shape;369;p21"/>
          <p:cNvCxnSpPr/>
          <p:nvPr/>
        </p:nvCxnSpPr>
        <p:spPr>
          <a:xfrm>
            <a:off x="7303770" y="3470910"/>
            <a:ext cx="914400" cy="0"/>
          </a:xfrm>
          <a:prstGeom prst="straightConnector1">
            <a:avLst/>
          </a:prstGeom>
          <a:noFill/>
          <a:ln w="31750" cap="flat" cmpd="sng">
            <a:solidFill>
              <a:srgbClr val="5A6B78"/>
            </a:solidFill>
            <a:prstDash val="dash"/>
            <a:round/>
            <a:headEnd type="none" w="sm" len="sm"/>
            <a:tailEnd type="none" w="sm" len="sm"/>
          </a:ln>
        </p:spPr>
      </p:cxnSp>
      <p:sp>
        <p:nvSpPr>
          <p:cNvPr id="370" name="Google Shape;370;p21"/>
          <p:cNvSpPr/>
          <p:nvPr/>
        </p:nvSpPr>
        <p:spPr>
          <a:xfrm>
            <a:off x="354330" y="4591050"/>
            <a:ext cx="1088136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-GB" sz="1900" b="1" i="0" u="none" strike="noStrike" cap="none">
                <a:solidFill>
                  <a:srgbClr val="065A82"/>
                </a:solidFill>
                <a:latin typeface="Arial"/>
                <a:ea typeface="Arial"/>
                <a:cs typeface="Arial"/>
                <a:sym typeface="Arial"/>
              </a:rPr>
              <a:t>What it unlocks</a:t>
            </a: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1" name="Google Shape;371;p21"/>
          <p:cNvSpPr/>
          <p:nvPr/>
        </p:nvSpPr>
        <p:spPr>
          <a:xfrm>
            <a:off x="372618" y="5066538"/>
            <a:ext cx="274320" cy="274320"/>
          </a:xfrm>
          <a:prstGeom prst="ellipse">
            <a:avLst/>
          </a:prstGeom>
          <a:solidFill>
            <a:srgbClr val="FFB62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2" name="Google Shape;372;p21"/>
          <p:cNvSpPr/>
          <p:nvPr/>
        </p:nvSpPr>
        <p:spPr>
          <a:xfrm>
            <a:off x="765810" y="4993386"/>
            <a:ext cx="1042416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50" b="0" i="0" u="none" strike="noStrike" cap="none">
                <a:solidFill>
                  <a:srgbClr val="1A2733"/>
                </a:solidFill>
                <a:latin typeface="Arial"/>
                <a:ea typeface="Arial"/>
                <a:cs typeface="Arial"/>
                <a:sym typeface="Arial"/>
              </a:rPr>
              <a:t>A qualification from Europe can be discovered, understood and compared in Africa — and the other way round</a:t>
            </a:r>
            <a:endParaRPr sz="14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3" name="Google Shape;373;p21"/>
          <p:cNvSpPr/>
          <p:nvPr/>
        </p:nvSpPr>
        <p:spPr>
          <a:xfrm>
            <a:off x="372618" y="5505450"/>
            <a:ext cx="274320" cy="274320"/>
          </a:xfrm>
          <a:prstGeom prst="ellipse">
            <a:avLst/>
          </a:prstGeom>
          <a:solidFill>
            <a:srgbClr val="FFB62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4" name="Google Shape;374;p21"/>
          <p:cNvSpPr/>
          <p:nvPr/>
        </p:nvSpPr>
        <p:spPr>
          <a:xfrm>
            <a:off x="765810" y="5432298"/>
            <a:ext cx="1042416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lang="en-GB" sz="1450" b="0" i="0" u="none" strike="noStrike" cap="none">
                <a:solidFill>
                  <a:srgbClr val="1A2733"/>
                </a:solidFill>
                <a:latin typeface="Arial"/>
                <a:ea typeface="Arial"/>
                <a:cs typeface="Arial"/>
                <a:sym typeface="Arial"/>
              </a:rPr>
              <a:t>The foundation for mutual recognition and for the mobility of learners and workers between the continents</a:t>
            </a:r>
            <a:endParaRPr sz="14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5" name="Google Shape;375;p21"/>
          <p:cNvSpPr/>
          <p:nvPr/>
        </p:nvSpPr>
        <p:spPr>
          <a:xfrm>
            <a:off x="372618" y="5944362"/>
            <a:ext cx="274320" cy="274320"/>
          </a:xfrm>
          <a:prstGeom prst="ellipse">
            <a:avLst/>
          </a:prstGeom>
          <a:solidFill>
            <a:srgbClr val="FFB62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6" name="Google Shape;376;p21"/>
          <p:cNvSpPr/>
          <p:nvPr/>
        </p:nvSpPr>
        <p:spPr>
          <a:xfrm>
            <a:off x="765810" y="5871210"/>
            <a:ext cx="1042416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lang="en-GB" sz="1450" b="0" i="0" u="none" strike="noStrike" cap="none">
                <a:solidFill>
                  <a:srgbClr val="1A2733"/>
                </a:solidFill>
                <a:latin typeface="Arial"/>
                <a:ea typeface="Arial"/>
                <a:cs typeface="Arial"/>
                <a:sym typeface="Arial"/>
              </a:rPr>
              <a:t>Reuse of proven methodologies — compressing what took Europe around ten years into two to five years for Africa</a:t>
            </a:r>
            <a:endParaRPr sz="14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>
          <a:extLst>
            <a:ext uri="{FF2B5EF4-FFF2-40B4-BE49-F238E27FC236}">
              <a16:creationId xmlns:a16="http://schemas.microsoft.com/office/drawing/2014/main" id="{C68605C2-2B29-32B5-FB88-56A0B54187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21">
            <a:extLst>
              <a:ext uri="{FF2B5EF4-FFF2-40B4-BE49-F238E27FC236}">
                <a16:creationId xmlns:a16="http://schemas.microsoft.com/office/drawing/2014/main" id="{163D4882-3650-E1E6-0A11-9AF7BAFACD33}"/>
              </a:ext>
            </a:extLst>
          </p:cNvPr>
          <p:cNvSpPr/>
          <p:nvPr/>
        </p:nvSpPr>
        <p:spPr>
          <a:xfrm>
            <a:off x="354330" y="704850"/>
            <a:ext cx="1097280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en-GB" sz="3800" b="1" i="0" u="none" strike="noStrike" cap="none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One language, two continents</a:t>
            </a:r>
            <a:endParaRPr sz="3800" b="0" i="0" u="none" strike="noStrike" cap="none" dirty="0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2B32544-33F3-C61A-7FB5-489C4D3514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1897" y="1539973"/>
            <a:ext cx="7428205" cy="4702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7509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36644f842ca_1_27"/>
          <p:cNvSpPr txBox="1">
            <a:spLocks noGrp="1"/>
          </p:cNvSpPr>
          <p:nvPr>
            <p:ph type="body" idx="1"/>
          </p:nvPr>
        </p:nvSpPr>
        <p:spPr>
          <a:xfrm>
            <a:off x="-721678" y="226203"/>
            <a:ext cx="7346100" cy="35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4400"/>
              <a:buNone/>
            </a:pPr>
            <a:r>
              <a:rPr lang="en-GB" dirty="0"/>
              <a:t>04</a:t>
            </a:r>
            <a:endParaRPr dirty="0"/>
          </a:p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4400"/>
              <a:buNone/>
            </a:pPr>
            <a:endParaRPr dirty="0"/>
          </a:p>
        </p:txBody>
      </p:sp>
      <p:sp>
        <p:nvSpPr>
          <p:cNvPr id="402" name="Google Shape;402;g36644f842ca_1_27"/>
          <p:cNvSpPr txBox="1">
            <a:spLocks noGrp="1"/>
          </p:cNvSpPr>
          <p:nvPr>
            <p:ph type="body" idx="2"/>
          </p:nvPr>
        </p:nvSpPr>
        <p:spPr>
          <a:xfrm>
            <a:off x="882982" y="4441099"/>
            <a:ext cx="9627900" cy="182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6600"/>
              <a:buNone/>
            </a:pPr>
            <a:r>
              <a:rPr lang="en-GB"/>
              <a:t>Why is QCP important?</a:t>
            </a:r>
            <a:endParaRPr/>
          </a:p>
        </p:txBody>
      </p:sp>
      <p:sp>
        <p:nvSpPr>
          <p:cNvPr id="403" name="Google Shape;403;g36644f842ca_1_27"/>
          <p:cNvSpPr txBox="1">
            <a:spLocks noGrp="1"/>
          </p:cNvSpPr>
          <p:nvPr>
            <p:ph type="sldNum" idx="4294967295"/>
          </p:nvPr>
        </p:nvSpPr>
        <p:spPr>
          <a:xfrm>
            <a:off x="0" y="6538913"/>
            <a:ext cx="3710100" cy="1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endParaRPr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1"/>
          <p:cNvSpPr/>
          <p:nvPr/>
        </p:nvSpPr>
        <p:spPr>
          <a:xfrm>
            <a:off x="457200" y="841248"/>
            <a:ext cx="11274552" cy="777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GB" sz="3200" b="1" i="0" u="none" strike="noStrike" cap="none">
                <a:solidFill>
                  <a:srgbClr val="00A643"/>
                </a:solidFill>
                <a:latin typeface="Arial"/>
                <a:ea typeface="Arial"/>
                <a:cs typeface="Arial"/>
                <a:sym typeface="Arial"/>
              </a:rPr>
              <a:t>The value case: enriched data unlocks new uses</a:t>
            </a:r>
            <a:endParaRPr sz="3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10" name="Google Shape;410;p11"/>
          <p:cNvCxnSpPr/>
          <p:nvPr/>
        </p:nvCxnSpPr>
        <p:spPr>
          <a:xfrm>
            <a:off x="457200" y="6419088"/>
            <a:ext cx="11274552" cy="0"/>
          </a:xfrm>
          <a:prstGeom prst="straightConnector1">
            <a:avLst/>
          </a:prstGeom>
          <a:noFill/>
          <a:ln w="9525" cap="flat" cmpd="sng">
            <a:solidFill>
              <a:srgbClr val="E7E6E6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1" name="Google Shape;411;p11"/>
          <p:cNvSpPr/>
          <p:nvPr/>
        </p:nvSpPr>
        <p:spPr>
          <a:xfrm>
            <a:off x="457200" y="6455664"/>
            <a:ext cx="27432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2" name="Google Shape;412;p11"/>
          <p:cNvSpPr/>
          <p:nvPr/>
        </p:nvSpPr>
        <p:spPr>
          <a:xfrm>
            <a:off x="8074152" y="6455664"/>
            <a:ext cx="36576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GB" sz="900" b="0" i="0" u="none" strike="noStrike" cap="none">
                <a:solidFill>
                  <a:srgbClr val="5A6167"/>
                </a:solidFill>
                <a:latin typeface="Arial"/>
                <a:ea typeface="Arial"/>
                <a:cs typeface="Arial"/>
                <a:sym typeface="Arial"/>
              </a:rPr>
              <a:t>7th ACQF Continental Forum · QCP · Session 1</a:t>
            </a: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3" name="Google Shape;413;p11"/>
          <p:cNvSpPr/>
          <p:nvPr/>
        </p:nvSpPr>
        <p:spPr>
          <a:xfrm>
            <a:off x="562356" y="1714500"/>
            <a:ext cx="1106424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GB" sz="1700" b="0" i="0" u="none" strike="noStrike" cap="none" dirty="0">
                <a:solidFill>
                  <a:srgbClr val="24282A"/>
                </a:solidFill>
                <a:latin typeface="Arial"/>
                <a:ea typeface="Arial"/>
                <a:cs typeface="Arial"/>
                <a:sym typeface="Arial"/>
              </a:rPr>
              <a:t>The </a:t>
            </a:r>
            <a:r>
              <a:rPr lang="en-GB" sz="1700" b="1" i="0" u="none" strike="noStrike" cap="none" dirty="0">
                <a:solidFill>
                  <a:srgbClr val="24282A"/>
                </a:solidFill>
                <a:latin typeface="Arial"/>
                <a:ea typeface="Arial"/>
                <a:cs typeface="Arial"/>
                <a:sym typeface="Arial"/>
              </a:rPr>
              <a:t>QCP's long-term value is exponential</a:t>
            </a:r>
            <a:r>
              <a:rPr lang="en-GB" sz="1700" b="0" i="0" u="none" strike="noStrike" cap="none" dirty="0">
                <a:solidFill>
                  <a:srgbClr val="24282A"/>
                </a:solidFill>
                <a:latin typeface="Arial"/>
                <a:ea typeface="Arial"/>
                <a:cs typeface="Arial"/>
                <a:sym typeface="Arial"/>
              </a:rPr>
              <a:t>: the more qualifications are registered and the more detailed their descriptions are, the more insight you can gain. The subsequent slides are a showcase of future potential functionalities of QCP.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4" name="Google Shape;414;p11"/>
          <p:cNvSpPr/>
          <p:nvPr/>
        </p:nvSpPr>
        <p:spPr>
          <a:xfrm>
            <a:off x="548640" y="2834640"/>
            <a:ext cx="5349240" cy="3108960"/>
          </a:xfrm>
          <a:prstGeom prst="roundRect">
            <a:avLst>
              <a:gd name="adj" fmla="val 2647"/>
            </a:avLst>
          </a:prstGeom>
          <a:solidFill>
            <a:srgbClr val="F3F6F4"/>
          </a:solidFill>
          <a:ln w="9525" cap="flat" cmpd="sng">
            <a:solidFill>
              <a:srgbClr val="E7E6E6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25400" dir="5400000" algn="bl" rotWithShape="0">
              <a:srgbClr val="BFC5C0">
                <a:alpha val="45098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" name="Google Shape;415;p11"/>
          <p:cNvSpPr/>
          <p:nvPr/>
        </p:nvSpPr>
        <p:spPr>
          <a:xfrm>
            <a:off x="822960" y="3063240"/>
            <a:ext cx="484632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GB" sz="1800" b="1" i="0" u="none" strike="noStrike" cap="none">
                <a:solidFill>
                  <a:srgbClr val="971B2F"/>
                </a:solidFill>
                <a:latin typeface="Arial"/>
                <a:ea typeface="Arial"/>
                <a:cs typeface="Arial"/>
                <a:sym typeface="Arial"/>
              </a:rPr>
              <a:t>What we ask countries to provide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" name="Google Shape;416;p11"/>
          <p:cNvSpPr/>
          <p:nvPr/>
        </p:nvSpPr>
        <p:spPr>
          <a:xfrm>
            <a:off x="868680" y="3611880"/>
            <a:ext cx="4800600" cy="2194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GB" sz="1600" b="0" i="0" u="none" strike="noStrike" cap="none">
                <a:solidFill>
                  <a:srgbClr val="24282A"/>
                </a:solidFill>
                <a:latin typeface="Arial"/>
                <a:ea typeface="Arial"/>
                <a:cs typeface="Arial"/>
                <a:sym typeface="Arial"/>
              </a:rPr>
              <a:t>Basic qualification details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GB" sz="1600" b="0" i="0" u="none" strike="noStrike" cap="none">
                <a:solidFill>
                  <a:srgbClr val="24282A"/>
                </a:solidFill>
                <a:latin typeface="Arial"/>
                <a:ea typeface="Arial"/>
                <a:cs typeface="Arial"/>
                <a:sym typeface="Arial"/>
              </a:rPr>
              <a:t>Classify qualifications against ISCED-F (fields of study)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GB" sz="1600" b="0" i="0" u="none" strike="noStrike" cap="none">
                <a:solidFill>
                  <a:srgbClr val="24282A"/>
                </a:solidFill>
                <a:latin typeface="Arial"/>
                <a:ea typeface="Arial"/>
                <a:cs typeface="Arial"/>
                <a:sym typeface="Arial"/>
              </a:rPr>
              <a:t>Categorise occupational relevance using ISCO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GB" sz="1600" b="0" i="0" u="none" strike="noStrike" cap="none">
                <a:solidFill>
                  <a:srgbClr val="24282A"/>
                </a:solidFill>
                <a:latin typeface="Arial"/>
                <a:ea typeface="Arial"/>
                <a:cs typeface="Arial"/>
                <a:sym typeface="Arial"/>
              </a:rPr>
              <a:t>Link learning outcomes to ESCO skills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GB" sz="1600" b="0" i="0" u="none" strike="noStrike" cap="none">
                <a:solidFill>
                  <a:srgbClr val="24282A"/>
                </a:solidFill>
                <a:latin typeface="Arial"/>
                <a:ea typeface="Arial"/>
                <a:cs typeface="Arial"/>
                <a:sym typeface="Arial"/>
              </a:rPr>
              <a:t>Provide learning-opportunity data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7" name="Google Shape;417;p11"/>
          <p:cNvSpPr/>
          <p:nvPr/>
        </p:nvSpPr>
        <p:spPr>
          <a:xfrm>
            <a:off x="6263640" y="2834640"/>
            <a:ext cx="5349240" cy="3108960"/>
          </a:xfrm>
          <a:prstGeom prst="roundRect">
            <a:avLst>
              <a:gd name="adj" fmla="val 2647"/>
            </a:avLst>
          </a:prstGeom>
          <a:solidFill>
            <a:srgbClr val="D3FFE5"/>
          </a:solidFill>
          <a:ln w="9525" cap="flat" cmpd="sng">
            <a:solidFill>
              <a:srgbClr val="E7E6E6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25400" dir="5400000" algn="bl" rotWithShape="0">
              <a:srgbClr val="BFC5C0">
                <a:alpha val="45098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8" name="Google Shape;418;p11"/>
          <p:cNvSpPr/>
          <p:nvPr/>
        </p:nvSpPr>
        <p:spPr>
          <a:xfrm>
            <a:off x="6537960" y="3063240"/>
            <a:ext cx="484632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GB" sz="1800" b="1" i="0" u="none" strike="noStrike" cap="none">
                <a:solidFill>
                  <a:srgbClr val="0A6B39"/>
                </a:solidFill>
                <a:latin typeface="Arial"/>
                <a:ea typeface="Arial"/>
                <a:cs typeface="Arial"/>
                <a:sym typeface="Arial"/>
              </a:rPr>
              <a:t>What it unlocks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9" name="Google Shape;419;p11"/>
          <p:cNvSpPr/>
          <p:nvPr/>
        </p:nvSpPr>
        <p:spPr>
          <a:xfrm>
            <a:off x="6583680" y="3611880"/>
            <a:ext cx="4800600" cy="2194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GB" sz="1600" b="0" i="0" u="none" strike="noStrike" cap="none">
                <a:solidFill>
                  <a:srgbClr val="083D22"/>
                </a:solidFill>
                <a:latin typeface="Arial"/>
                <a:ea typeface="Arial"/>
                <a:cs typeface="Arial"/>
                <a:sym typeface="Arial"/>
              </a:rPr>
              <a:t>Learner tools: skills profiles, learning &amp; job matching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GB" sz="1600" b="0" i="0" u="none" strike="noStrike" cap="none">
                <a:solidFill>
                  <a:srgbClr val="083D22"/>
                </a:solidFill>
                <a:latin typeface="Arial"/>
                <a:ea typeface="Arial"/>
                <a:cs typeface="Arial"/>
                <a:sym typeface="Arial"/>
              </a:rPr>
              <a:t>National statistics: portfolio, coverage, blindspots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GB" sz="1600" b="0" i="0" u="none" strike="noStrike" cap="none">
                <a:solidFill>
                  <a:srgbClr val="083D22"/>
                </a:solidFill>
                <a:latin typeface="Arial"/>
                <a:ea typeface="Arial"/>
                <a:cs typeface="Arial"/>
                <a:sym typeface="Arial"/>
              </a:rPr>
              <a:t>Continental comparison and future-skills planning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12"/>
          <p:cNvSpPr/>
          <p:nvPr/>
        </p:nvSpPr>
        <p:spPr>
          <a:xfrm>
            <a:off x="457200" y="841248"/>
            <a:ext cx="11274552" cy="777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GB" sz="3000" b="1" i="0" u="none" strike="noStrike" cap="none">
                <a:solidFill>
                  <a:srgbClr val="00A643"/>
                </a:solidFill>
                <a:latin typeface="Arial"/>
                <a:ea typeface="Arial"/>
                <a:cs typeface="Arial"/>
                <a:sym typeface="Arial"/>
              </a:rPr>
              <a:t>What it unlocks for </a:t>
            </a:r>
            <a:r>
              <a:rPr lang="en-GB" sz="3000" b="1" i="0" u="sng" strike="noStrike" cap="none">
                <a:solidFill>
                  <a:srgbClr val="00A643"/>
                </a:solidFill>
                <a:latin typeface="Arial"/>
                <a:ea typeface="Arial"/>
                <a:cs typeface="Arial"/>
                <a:sym typeface="Arial"/>
              </a:rPr>
              <a:t>citizens</a:t>
            </a:r>
            <a:r>
              <a:rPr lang="en-GB" sz="3000" b="1" i="0" u="none" strike="noStrike" cap="none">
                <a:solidFill>
                  <a:srgbClr val="00A643"/>
                </a:solidFill>
                <a:latin typeface="Arial"/>
                <a:ea typeface="Arial"/>
                <a:cs typeface="Arial"/>
                <a:sym typeface="Arial"/>
              </a:rPr>
              <a:t> on the long-term: the Learner View</a:t>
            </a:r>
            <a:endParaRPr sz="3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26" name="Google Shape;426;p12"/>
          <p:cNvCxnSpPr/>
          <p:nvPr/>
        </p:nvCxnSpPr>
        <p:spPr>
          <a:xfrm>
            <a:off x="457200" y="6419088"/>
            <a:ext cx="11274552" cy="0"/>
          </a:xfrm>
          <a:prstGeom prst="straightConnector1">
            <a:avLst/>
          </a:prstGeom>
          <a:noFill/>
          <a:ln w="9525" cap="flat" cmpd="sng">
            <a:solidFill>
              <a:srgbClr val="E7E6E6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27" name="Google Shape;427;p12"/>
          <p:cNvSpPr/>
          <p:nvPr/>
        </p:nvSpPr>
        <p:spPr>
          <a:xfrm>
            <a:off x="457200" y="6455664"/>
            <a:ext cx="27432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8" name="Google Shape;428;p12"/>
          <p:cNvSpPr/>
          <p:nvPr/>
        </p:nvSpPr>
        <p:spPr>
          <a:xfrm>
            <a:off x="8074152" y="6455664"/>
            <a:ext cx="36576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GB" sz="900" b="0" i="0" u="none" strike="noStrike" cap="none">
                <a:solidFill>
                  <a:srgbClr val="5A6167"/>
                </a:solidFill>
                <a:latin typeface="Arial"/>
                <a:ea typeface="Arial"/>
                <a:cs typeface="Arial"/>
                <a:sym typeface="Arial"/>
              </a:rPr>
              <a:t>7th ACQF Continental Forum · QCP · Session 1</a:t>
            </a: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9" name="Google Shape;429;p12"/>
          <p:cNvSpPr/>
          <p:nvPr/>
        </p:nvSpPr>
        <p:spPr>
          <a:xfrm>
            <a:off x="548640" y="1783080"/>
            <a:ext cx="1106424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GB" sz="1500" b="0" i="1" u="none" strike="noStrike" cap="none">
                <a:solidFill>
                  <a:srgbClr val="5A6167"/>
                </a:solidFill>
                <a:latin typeface="Arial"/>
                <a:ea typeface="Arial"/>
                <a:cs typeface="Arial"/>
                <a:sym typeface="Arial"/>
              </a:rPr>
              <a:t>A single learner journey: from understanding your skills, to finding learning, to seeing where you can work.</a:t>
            </a: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0" name="Google Shape;430;p12"/>
          <p:cNvSpPr/>
          <p:nvPr/>
        </p:nvSpPr>
        <p:spPr>
          <a:xfrm>
            <a:off x="548640" y="2423160"/>
            <a:ext cx="3566160" cy="3200400"/>
          </a:xfrm>
          <a:prstGeom prst="roundRect">
            <a:avLst>
              <a:gd name="adj" fmla="val 2571"/>
            </a:avLst>
          </a:prstGeom>
          <a:solidFill>
            <a:srgbClr val="FFFFFF"/>
          </a:solidFill>
          <a:ln w="9525" cap="flat" cmpd="sng">
            <a:solidFill>
              <a:srgbClr val="E7E6E6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25400" dir="5400000" algn="bl" rotWithShape="0">
              <a:srgbClr val="BFC5C0">
                <a:alpha val="45098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" name="Google Shape;431;p12"/>
          <p:cNvSpPr/>
          <p:nvPr/>
        </p:nvSpPr>
        <p:spPr>
          <a:xfrm>
            <a:off x="868680" y="2743200"/>
            <a:ext cx="731520" cy="731520"/>
          </a:xfrm>
          <a:prstGeom prst="ellipse">
            <a:avLst/>
          </a:prstGeom>
          <a:solidFill>
            <a:srgbClr val="00A64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2" name="Google Shape;432;p12"/>
          <p:cNvSpPr/>
          <p:nvPr/>
        </p:nvSpPr>
        <p:spPr>
          <a:xfrm>
            <a:off x="868680" y="2743200"/>
            <a:ext cx="731520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GB" sz="2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3" name="Google Shape;433;p12"/>
          <p:cNvSpPr/>
          <p:nvPr/>
        </p:nvSpPr>
        <p:spPr>
          <a:xfrm>
            <a:off x="868680" y="3611880"/>
            <a:ext cx="2926080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 i="0" u="none" strike="noStrike" cap="none">
                <a:solidFill>
                  <a:srgbClr val="202A44"/>
                </a:solidFill>
                <a:latin typeface="Arial"/>
                <a:ea typeface="Arial"/>
                <a:cs typeface="Arial"/>
                <a:sym typeface="Arial"/>
              </a:rPr>
              <a:t>Skill profiler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4" name="Google Shape;434;p12"/>
          <p:cNvSpPr/>
          <p:nvPr/>
        </p:nvSpPr>
        <p:spPr>
          <a:xfrm>
            <a:off x="868680" y="4297680"/>
            <a:ext cx="2926080" cy="123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0" i="0" u="none" strike="noStrike" cap="none" dirty="0">
                <a:solidFill>
                  <a:srgbClr val="5A6167"/>
                </a:solidFill>
                <a:latin typeface="Arial"/>
                <a:ea typeface="Arial"/>
                <a:cs typeface="Arial"/>
                <a:sym typeface="Arial"/>
              </a:rPr>
              <a:t>Upload a CV, diploma or micro-credential; or describe your experience. AI extracts skills against a common taxonomy (ESCO).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5" name="Google Shape;435;p12"/>
          <p:cNvSpPr/>
          <p:nvPr/>
        </p:nvSpPr>
        <p:spPr>
          <a:xfrm>
            <a:off x="4315968" y="2423160"/>
            <a:ext cx="3566160" cy="3200400"/>
          </a:xfrm>
          <a:prstGeom prst="roundRect">
            <a:avLst>
              <a:gd name="adj" fmla="val 2571"/>
            </a:avLst>
          </a:prstGeom>
          <a:solidFill>
            <a:srgbClr val="FFFFFF"/>
          </a:solidFill>
          <a:ln w="9525" cap="flat" cmpd="sng">
            <a:solidFill>
              <a:srgbClr val="E7E6E6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25400" dir="5400000" algn="bl" rotWithShape="0">
              <a:srgbClr val="BFC5C0">
                <a:alpha val="45098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6" name="Google Shape;436;p12"/>
          <p:cNvSpPr/>
          <p:nvPr/>
        </p:nvSpPr>
        <p:spPr>
          <a:xfrm>
            <a:off x="4636008" y="2743200"/>
            <a:ext cx="731520" cy="731520"/>
          </a:xfrm>
          <a:prstGeom prst="ellipse">
            <a:avLst/>
          </a:prstGeom>
          <a:solidFill>
            <a:srgbClr val="00A64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7" name="Google Shape;437;p12"/>
          <p:cNvSpPr/>
          <p:nvPr/>
        </p:nvSpPr>
        <p:spPr>
          <a:xfrm>
            <a:off x="4636008" y="2743200"/>
            <a:ext cx="731520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GB" sz="2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8" name="Google Shape;438;p12"/>
          <p:cNvSpPr/>
          <p:nvPr/>
        </p:nvSpPr>
        <p:spPr>
          <a:xfrm>
            <a:off x="4636008" y="3611880"/>
            <a:ext cx="2926080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 i="0" u="none" strike="noStrike" cap="none">
                <a:solidFill>
                  <a:srgbClr val="202A44"/>
                </a:solidFill>
                <a:latin typeface="Arial"/>
                <a:ea typeface="Arial"/>
                <a:cs typeface="Arial"/>
                <a:sym typeface="Arial"/>
              </a:rPr>
              <a:t>Learning-opportunity matching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12"/>
          <p:cNvSpPr/>
          <p:nvPr/>
        </p:nvSpPr>
        <p:spPr>
          <a:xfrm>
            <a:off x="4636008" y="4297680"/>
            <a:ext cx="2926080" cy="123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0" i="0" u="none" strike="noStrike" cap="none">
                <a:solidFill>
                  <a:srgbClr val="5A6167"/>
                </a:solidFill>
                <a:latin typeface="Arial"/>
                <a:ea typeface="Arial"/>
                <a:cs typeface="Arial"/>
                <a:sym typeface="Arial"/>
              </a:rPr>
              <a:t>Courses are matched to the gaps in your profile, showing which skills you would gain or upskill.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0" name="Google Shape;440;p12"/>
          <p:cNvSpPr/>
          <p:nvPr/>
        </p:nvSpPr>
        <p:spPr>
          <a:xfrm>
            <a:off x="8083296" y="2423160"/>
            <a:ext cx="3566160" cy="3200400"/>
          </a:xfrm>
          <a:prstGeom prst="roundRect">
            <a:avLst>
              <a:gd name="adj" fmla="val 2571"/>
            </a:avLst>
          </a:prstGeom>
          <a:solidFill>
            <a:srgbClr val="FFFFFF"/>
          </a:solidFill>
          <a:ln w="9525" cap="flat" cmpd="sng">
            <a:solidFill>
              <a:srgbClr val="E7E6E6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25400" dir="5400000" algn="bl" rotWithShape="0">
              <a:srgbClr val="BFC5C0">
                <a:alpha val="45098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1" name="Google Shape;441;p12"/>
          <p:cNvSpPr/>
          <p:nvPr/>
        </p:nvSpPr>
        <p:spPr>
          <a:xfrm>
            <a:off x="8403336" y="2743200"/>
            <a:ext cx="731520" cy="731520"/>
          </a:xfrm>
          <a:prstGeom prst="ellipse">
            <a:avLst/>
          </a:prstGeom>
          <a:solidFill>
            <a:srgbClr val="00A64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2" name="Google Shape;442;p12"/>
          <p:cNvSpPr/>
          <p:nvPr/>
        </p:nvSpPr>
        <p:spPr>
          <a:xfrm>
            <a:off x="8403336" y="2743200"/>
            <a:ext cx="731520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GB" sz="2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3" name="Google Shape;443;p12"/>
          <p:cNvSpPr/>
          <p:nvPr/>
        </p:nvSpPr>
        <p:spPr>
          <a:xfrm>
            <a:off x="8403336" y="3611880"/>
            <a:ext cx="2926080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 i="0" u="none" strike="noStrike" cap="none">
                <a:solidFill>
                  <a:srgbClr val="202A44"/>
                </a:solidFill>
                <a:latin typeface="Arial"/>
                <a:ea typeface="Arial"/>
                <a:cs typeface="Arial"/>
                <a:sym typeface="Arial"/>
              </a:rPr>
              <a:t>Job &amp; occupation matching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4" name="Google Shape;444;p12"/>
          <p:cNvSpPr/>
          <p:nvPr/>
        </p:nvSpPr>
        <p:spPr>
          <a:xfrm>
            <a:off x="8403336" y="4297680"/>
            <a:ext cx="2926080" cy="123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0" i="0" u="none" strike="noStrike" cap="none" dirty="0">
                <a:solidFill>
                  <a:srgbClr val="5A6167"/>
                </a:solidFill>
                <a:latin typeface="Arial"/>
                <a:ea typeface="Arial"/>
                <a:cs typeface="Arial"/>
                <a:sym typeface="Arial"/>
              </a:rPr>
              <a:t>Roles are ranked by a match score  (</a:t>
            </a:r>
            <a:r>
              <a:rPr lang="en-GB" sz="1400" b="0" i="0" u="none" strike="noStrike" cap="none" dirty="0" err="1">
                <a:solidFill>
                  <a:srgbClr val="5A6167"/>
                </a:solidFill>
                <a:latin typeface="Arial"/>
                <a:ea typeface="Arial"/>
                <a:cs typeface="Arial"/>
                <a:sym typeface="Arial"/>
              </a:rPr>
              <a:t>e,g</a:t>
            </a:r>
            <a:r>
              <a:rPr lang="en-GB" sz="1400" b="0" i="0" u="none" strike="noStrike" cap="none" dirty="0">
                <a:solidFill>
                  <a:srgbClr val="5A6167"/>
                </a:solidFill>
                <a:latin typeface="Arial"/>
                <a:ea typeface="Arial"/>
                <a:cs typeface="Arial"/>
                <a:sym typeface="Arial"/>
              </a:rPr>
              <a:t>, apply, upskill or retrain) linking qualifications to the labour market.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5" name="Google Shape;445;p12"/>
          <p:cNvSpPr/>
          <p:nvPr/>
        </p:nvSpPr>
        <p:spPr>
          <a:xfrm>
            <a:off x="548640" y="5760720"/>
            <a:ext cx="1106424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Arial"/>
              <a:buNone/>
            </a:pPr>
            <a:r>
              <a:rPr lang="en-GB" sz="1250" b="0" i="1" u="none" strike="noStrike" cap="none">
                <a:solidFill>
                  <a:srgbClr val="5A6167"/>
                </a:solidFill>
                <a:latin typeface="Arial"/>
                <a:ea typeface="Arial"/>
                <a:cs typeface="Arial"/>
                <a:sym typeface="Arial"/>
              </a:rPr>
              <a:t>Note: the QCP need not be the only public portal providing this function: national career portals, employer platforms and counsellor tools can all build on the same QCP data.</a:t>
            </a:r>
            <a:endParaRPr sz="12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3f58204cbbf_0_4"/>
          <p:cNvSpPr/>
          <p:nvPr/>
        </p:nvSpPr>
        <p:spPr>
          <a:xfrm>
            <a:off x="457200" y="841250"/>
            <a:ext cx="5569200" cy="7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GB" sz="3000" b="1" i="0" u="none" strike="noStrike" cap="none">
                <a:solidFill>
                  <a:srgbClr val="00A643"/>
                </a:solidFill>
                <a:latin typeface="Arial"/>
                <a:ea typeface="Arial"/>
                <a:cs typeface="Arial"/>
                <a:sym typeface="Arial"/>
              </a:rPr>
              <a:t>For </a:t>
            </a:r>
            <a:r>
              <a:rPr lang="en-GB" sz="3000" b="1" i="0" u="sng" strike="noStrike" cap="none">
                <a:solidFill>
                  <a:srgbClr val="00A643"/>
                </a:solidFill>
                <a:latin typeface="Arial"/>
                <a:ea typeface="Arial"/>
                <a:cs typeface="Arial"/>
                <a:sym typeface="Arial"/>
              </a:rPr>
              <a:t>authorities</a:t>
            </a:r>
            <a:r>
              <a:rPr lang="en-GB" sz="3000" b="1" i="0" u="none" strike="noStrike" cap="none">
                <a:solidFill>
                  <a:srgbClr val="00A643"/>
                </a:solidFill>
                <a:latin typeface="Arial"/>
                <a:ea typeface="Arial"/>
                <a:cs typeface="Arial"/>
                <a:sym typeface="Arial"/>
              </a:rPr>
              <a:t>: ESCO referencing</a:t>
            </a:r>
            <a:endParaRPr sz="3000" b="1" i="0" u="none" strike="noStrike" cap="none">
              <a:solidFill>
                <a:srgbClr val="00A6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endParaRPr sz="3000" b="1" i="0" u="none" strike="noStrike" cap="none">
              <a:solidFill>
                <a:srgbClr val="00A64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52" name="Google Shape;452;g3f58204cbbf_0_4"/>
          <p:cNvCxnSpPr/>
          <p:nvPr/>
        </p:nvCxnSpPr>
        <p:spPr>
          <a:xfrm>
            <a:off x="457200" y="6419088"/>
            <a:ext cx="11274600" cy="0"/>
          </a:xfrm>
          <a:prstGeom prst="straightConnector1">
            <a:avLst/>
          </a:prstGeom>
          <a:noFill/>
          <a:ln w="9525" cap="flat" cmpd="sng">
            <a:solidFill>
              <a:srgbClr val="E7E6E6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53" name="Google Shape;453;g3f58204cbbf_0_4"/>
          <p:cNvSpPr/>
          <p:nvPr/>
        </p:nvSpPr>
        <p:spPr>
          <a:xfrm>
            <a:off x="457200" y="6455664"/>
            <a:ext cx="27432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4" name="Google Shape;454;g3f58204cbbf_0_4"/>
          <p:cNvSpPr/>
          <p:nvPr/>
        </p:nvSpPr>
        <p:spPr>
          <a:xfrm>
            <a:off x="8074152" y="6455664"/>
            <a:ext cx="36576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GB" sz="900" b="0" i="0" u="none" strike="noStrike" cap="none">
                <a:solidFill>
                  <a:srgbClr val="5A6167"/>
                </a:solidFill>
                <a:latin typeface="Arial"/>
                <a:ea typeface="Arial"/>
                <a:cs typeface="Arial"/>
                <a:sym typeface="Arial"/>
              </a:rPr>
              <a:t>7th ACQF Continental Forum · QCP · Session 1</a:t>
            </a: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55" name="Google Shape;455;g3f58204cbbf_0_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23598" y="289526"/>
            <a:ext cx="7389475" cy="6013625"/>
          </a:xfrm>
          <a:prstGeom prst="rect">
            <a:avLst/>
          </a:prstGeom>
          <a:noFill/>
          <a:ln>
            <a:noFill/>
          </a:ln>
        </p:spPr>
      </p:pic>
      <p:sp>
        <p:nvSpPr>
          <p:cNvPr id="456" name="Google Shape;456;g3f58204cbbf_0_4"/>
          <p:cNvSpPr txBox="1"/>
          <p:nvPr/>
        </p:nvSpPr>
        <p:spPr>
          <a:xfrm>
            <a:off x="457200" y="1920000"/>
            <a:ext cx="4392300" cy="339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lang="en-GB" sz="1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lang="en-GB" sz="1450" b="0" i="0" u="none" strike="noStrike" cap="none">
                <a:solidFill>
                  <a:srgbClr val="24282A"/>
                </a:solidFill>
                <a:latin typeface="Arial"/>
                <a:ea typeface="Arial"/>
                <a:cs typeface="Arial"/>
                <a:sym typeface="Arial"/>
              </a:rPr>
              <a:t>The NQA staff writes its learning outcome in natural language: as it would regularly</a:t>
            </a:r>
            <a:endParaRPr sz="1450" b="0" i="0" u="none" strike="noStrike" cap="none">
              <a:solidFill>
                <a:srgbClr val="24282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lang="en-GB" sz="1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lang="en-GB" sz="1450" b="0" i="0" u="none" strike="noStrike" cap="none">
                <a:solidFill>
                  <a:srgbClr val="24282A"/>
                </a:solidFill>
                <a:latin typeface="Arial"/>
                <a:ea typeface="Arial"/>
                <a:cs typeface="Arial"/>
                <a:sym typeface="Arial"/>
              </a:rPr>
              <a:t>The platform runs a semantic search in the background and suggests candidate ESCO skills with a match score and type (skill / knowledge / transversal).</a:t>
            </a:r>
            <a:endParaRPr sz="1450" b="0" i="0" u="none" strike="noStrike" cap="none">
              <a:solidFill>
                <a:srgbClr val="24282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lang="en-GB" sz="1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lang="en-GB" sz="1450" b="0" i="0" u="none" strike="noStrike" cap="none">
                <a:solidFill>
                  <a:srgbClr val="24282A"/>
                </a:solidFill>
                <a:latin typeface="Arial"/>
                <a:ea typeface="Arial"/>
                <a:cs typeface="Arial"/>
                <a:sym typeface="Arial"/>
              </a:rPr>
              <a:t>The authority's role becomes review and approval: not manual search of the ESCO database.</a:t>
            </a:r>
            <a:endParaRPr sz="1450" b="0" i="0" u="none" strike="noStrike" cap="none">
              <a:solidFill>
                <a:srgbClr val="24282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100"/>
              </a:spcBef>
              <a:spcAft>
                <a:spcPts val="110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lang="en-GB" sz="1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lang="en-GB" sz="1450" b="0" i="0" u="none" strike="noStrike" cap="none">
                <a:solidFill>
                  <a:srgbClr val="24282A"/>
                </a:solidFill>
                <a:latin typeface="Arial"/>
                <a:ea typeface="Arial"/>
                <a:cs typeface="Arial"/>
                <a:sym typeface="Arial"/>
              </a:rPr>
              <a:t>This reframes referencing from a compliance task into an assisted one: one of the most direct levers for accelerating ESCO coverage across the QCP.</a:t>
            </a:r>
            <a:endParaRPr sz="1450" b="0" i="0" u="none" strike="noStrike" cap="none">
              <a:solidFill>
                <a:srgbClr val="24282A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37e4e0e45e2_1_387"/>
          <p:cNvSpPr/>
          <p:nvPr/>
        </p:nvSpPr>
        <p:spPr>
          <a:xfrm>
            <a:off x="533400" y="841249"/>
            <a:ext cx="5562600" cy="777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GB" sz="3000" b="1" i="0" u="none" strike="noStrike" cap="none">
                <a:solidFill>
                  <a:srgbClr val="00A643"/>
                </a:solidFill>
                <a:latin typeface="Arial"/>
                <a:ea typeface="Arial"/>
                <a:cs typeface="Arial"/>
                <a:sym typeface="Arial"/>
              </a:rPr>
              <a:t>What does it add for </a:t>
            </a:r>
            <a:r>
              <a:rPr lang="en-GB" sz="3000" b="1" i="0" u="sng" strike="noStrike" cap="none">
                <a:solidFill>
                  <a:srgbClr val="00A643"/>
                </a:solidFill>
                <a:latin typeface="Arial"/>
                <a:ea typeface="Arial"/>
                <a:cs typeface="Arial"/>
                <a:sym typeface="Arial"/>
              </a:rPr>
              <a:t>professionals</a:t>
            </a:r>
            <a:r>
              <a:rPr lang="en-GB" sz="3000" b="1" i="0" u="none" strike="noStrike" cap="none">
                <a:solidFill>
                  <a:srgbClr val="00A643"/>
                </a:solidFill>
                <a:latin typeface="Arial"/>
                <a:ea typeface="Arial"/>
                <a:cs typeface="Arial"/>
                <a:sym typeface="Arial"/>
              </a:rPr>
              <a:t>?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GB" sz="3000" b="1" i="0" u="none" strike="noStrike" cap="none">
                <a:solidFill>
                  <a:srgbClr val="00A643"/>
                </a:solidFill>
                <a:latin typeface="Arial"/>
                <a:ea typeface="Arial"/>
                <a:cs typeface="Arial"/>
                <a:sym typeface="Arial"/>
              </a:rPr>
              <a:t>Skills &amp; Career Intelligence: national view</a:t>
            </a:r>
            <a:endParaRPr sz="3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63" name="Google Shape;463;g37e4e0e45e2_1_387"/>
          <p:cNvCxnSpPr/>
          <p:nvPr/>
        </p:nvCxnSpPr>
        <p:spPr>
          <a:xfrm>
            <a:off x="457200" y="6419088"/>
            <a:ext cx="11274552" cy="0"/>
          </a:xfrm>
          <a:prstGeom prst="straightConnector1">
            <a:avLst/>
          </a:prstGeom>
          <a:noFill/>
          <a:ln w="9525" cap="flat" cmpd="sng">
            <a:solidFill>
              <a:srgbClr val="E7E6E6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64" name="Google Shape;464;g37e4e0e45e2_1_387"/>
          <p:cNvSpPr/>
          <p:nvPr/>
        </p:nvSpPr>
        <p:spPr>
          <a:xfrm>
            <a:off x="457200" y="6455664"/>
            <a:ext cx="27432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5" name="Google Shape;465;g37e4e0e45e2_1_387"/>
          <p:cNvSpPr/>
          <p:nvPr/>
        </p:nvSpPr>
        <p:spPr>
          <a:xfrm>
            <a:off x="8074152" y="6455664"/>
            <a:ext cx="36576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GB" sz="900" b="0" i="0" u="none" strike="noStrike" cap="none">
                <a:solidFill>
                  <a:srgbClr val="5A6167"/>
                </a:solidFill>
                <a:latin typeface="Arial"/>
                <a:ea typeface="Arial"/>
                <a:cs typeface="Arial"/>
                <a:sym typeface="Arial"/>
              </a:rPr>
              <a:t>7th ACQF Continental Forum · QCP · Session 1</a:t>
            </a: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6" name="Google Shape;466;g37e4e0e45e2_1_387"/>
          <p:cNvSpPr/>
          <p:nvPr/>
        </p:nvSpPr>
        <p:spPr>
          <a:xfrm>
            <a:off x="457200" y="2944369"/>
            <a:ext cx="521208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GB" sz="1600" b="1" i="0" u="none" strike="noStrike" cap="none">
                <a:solidFill>
                  <a:srgbClr val="24282A"/>
                </a:solidFill>
                <a:latin typeface="Arial"/>
                <a:ea typeface="Arial"/>
                <a:cs typeface="Arial"/>
                <a:sym typeface="Arial"/>
              </a:rPr>
              <a:t>Easy and in-depth answer to a question such as: what is in our qualifications portfolio?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7" name="Google Shape;467;g37e4e0e45e2_1_387"/>
          <p:cNvSpPr/>
          <p:nvPr/>
        </p:nvSpPr>
        <p:spPr>
          <a:xfrm>
            <a:off x="533400" y="3675889"/>
            <a:ext cx="5212080" cy="3017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GB" sz="1600" b="0" i="0" u="none" strike="noStrike" cap="none">
                <a:solidFill>
                  <a:srgbClr val="24282A"/>
                </a:solidFill>
                <a:latin typeface="Arial"/>
                <a:ea typeface="Arial"/>
                <a:cs typeface="Arial"/>
                <a:sym typeface="Arial"/>
              </a:rPr>
              <a:t>Distribution by ISCED-F field, NQF/ACQF level, qualification type and recognition of prior learning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GB" sz="1600" b="0" i="0" u="none" strike="noStrike" cap="none">
                <a:solidFill>
                  <a:srgbClr val="24282A"/>
                </a:solidFill>
                <a:latin typeface="Arial"/>
                <a:ea typeface="Arial"/>
                <a:cs typeface="Arial"/>
                <a:sym typeface="Arial"/>
              </a:rPr>
              <a:t>Interactive, filterable dashboards: a structured reflection on the national landscape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GB" sz="1600" b="0" i="0" u="none" strike="noStrike" cap="none">
                <a:solidFill>
                  <a:srgbClr val="24282A"/>
                </a:solidFill>
                <a:latin typeface="Arial"/>
                <a:ea typeface="Arial"/>
                <a:cs typeface="Arial"/>
                <a:sym typeface="Arial"/>
              </a:rPr>
              <a:t>Every view is driven by the metadata countries provide; it degrades when that data is missing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68" name="Google Shape;468;g37e4e0e45e2_1_387" descr="/home/claude/work/assets/ux_general.png"/>
          <p:cNvPicPr preferRelativeResize="0"/>
          <p:nvPr/>
        </p:nvPicPr>
        <p:blipFill rotWithShape="1">
          <a:blip r:embed="rId3">
            <a:alphaModFix/>
          </a:blip>
          <a:srcRect l="6572" t="1472" r="6776"/>
          <a:stretch/>
        </p:blipFill>
        <p:spPr>
          <a:xfrm>
            <a:off x="6275672" y="0"/>
            <a:ext cx="5916328" cy="67272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g36644f842ca_1_61"/>
          <p:cNvSpPr/>
          <p:nvPr/>
        </p:nvSpPr>
        <p:spPr>
          <a:xfrm>
            <a:off x="457200" y="841248"/>
            <a:ext cx="4671391" cy="777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GB" sz="3000" b="1" i="0" u="none" strike="noStrike" cap="none">
                <a:solidFill>
                  <a:srgbClr val="00A643"/>
                </a:solidFill>
                <a:latin typeface="Arial"/>
                <a:ea typeface="Arial"/>
                <a:cs typeface="Arial"/>
                <a:sym typeface="Arial"/>
              </a:rPr>
              <a:t>Skills &amp; Career Intelligence - continued</a:t>
            </a:r>
            <a:endParaRPr sz="3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75" name="Google Shape;475;g36644f842ca_1_61"/>
          <p:cNvCxnSpPr/>
          <p:nvPr/>
        </p:nvCxnSpPr>
        <p:spPr>
          <a:xfrm>
            <a:off x="457200" y="6419088"/>
            <a:ext cx="11274552" cy="0"/>
          </a:xfrm>
          <a:prstGeom prst="straightConnector1">
            <a:avLst/>
          </a:prstGeom>
          <a:noFill/>
          <a:ln w="9525" cap="flat" cmpd="sng">
            <a:solidFill>
              <a:srgbClr val="E7E6E6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76" name="Google Shape;476;g36644f842ca_1_61"/>
          <p:cNvSpPr/>
          <p:nvPr/>
        </p:nvSpPr>
        <p:spPr>
          <a:xfrm>
            <a:off x="457200" y="6455664"/>
            <a:ext cx="27432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7" name="Google Shape;477;g36644f842ca_1_61"/>
          <p:cNvSpPr/>
          <p:nvPr/>
        </p:nvSpPr>
        <p:spPr>
          <a:xfrm>
            <a:off x="8074152" y="6455664"/>
            <a:ext cx="36576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GB" sz="900" b="0" i="0" u="none" strike="noStrike" cap="none">
                <a:solidFill>
                  <a:srgbClr val="5A6167"/>
                </a:solidFill>
                <a:latin typeface="Arial"/>
                <a:ea typeface="Arial"/>
                <a:cs typeface="Arial"/>
                <a:sym typeface="Arial"/>
              </a:rPr>
              <a:t>7th ACQF Continental Forum · QCP · Session 1</a:t>
            </a: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8" name="Google Shape;478;g36644f842ca_1_61"/>
          <p:cNvSpPr/>
          <p:nvPr/>
        </p:nvSpPr>
        <p:spPr>
          <a:xfrm>
            <a:off x="457200" y="2173887"/>
            <a:ext cx="4108027" cy="3931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GB" sz="1600" b="0" i="0" u="none" strike="noStrike" cap="none">
                <a:solidFill>
                  <a:srgbClr val="24282A"/>
                </a:solidFill>
                <a:latin typeface="Arial"/>
                <a:ea typeface="Arial"/>
                <a:cs typeface="Arial"/>
                <a:sym typeface="Arial"/>
              </a:rPr>
              <a:t>Occupation coverage runs qualifications against ISCO occupations: where the labour market is covered, and where it is not.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GB" sz="1600" b="0" i="0" u="none" strike="noStrike" cap="none">
                <a:solidFill>
                  <a:srgbClr val="24282A"/>
                </a:solidFill>
                <a:latin typeface="Arial"/>
                <a:ea typeface="Arial"/>
                <a:cs typeface="Arial"/>
                <a:sym typeface="Arial"/>
              </a:rPr>
              <a:t>The Blindspots table names the occupational sub-groups for which no current qualification exists.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GB" sz="1600" b="0" i="0" u="none" strike="noStrike" cap="none">
                <a:solidFill>
                  <a:srgbClr val="24282A"/>
                </a:solidFill>
                <a:latin typeface="Arial"/>
                <a:ea typeface="Arial"/>
                <a:cs typeface="Arial"/>
                <a:sym typeface="Arial"/>
              </a:rPr>
              <a:t>It is intended to be the single most policy-actionable artefact in the dashboard — a direct input to where new qualifications are needed.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GB" sz="1600" b="0" i="0" u="none" strike="noStrike" cap="none">
                <a:solidFill>
                  <a:srgbClr val="24282A"/>
                </a:solidFill>
                <a:latin typeface="Arial"/>
                <a:ea typeface="Arial"/>
                <a:cs typeface="Arial"/>
                <a:sym typeface="Arial"/>
              </a:rPr>
              <a:t>The same logic runs for skills coverage against ESCO, plus digital- and green-skills penetration.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79" name="Google Shape;479;g36644f842ca_1_61" descr="/home/claude/work/assets/ux_coverage.png"/>
          <p:cNvPicPr preferRelativeResize="0"/>
          <p:nvPr/>
        </p:nvPicPr>
        <p:blipFill rotWithShape="1">
          <a:blip r:embed="rId3">
            <a:alphaModFix/>
          </a:blip>
          <a:srcRect l="5526" r="6374"/>
          <a:stretch/>
        </p:blipFill>
        <p:spPr>
          <a:xfrm>
            <a:off x="5370897" y="-33014"/>
            <a:ext cx="6821103" cy="64521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g36644f842ca_1_54"/>
          <p:cNvSpPr/>
          <p:nvPr/>
        </p:nvSpPr>
        <p:spPr>
          <a:xfrm>
            <a:off x="457200" y="841248"/>
            <a:ext cx="4562061" cy="777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GB" sz="3000" b="1" i="0" u="none" strike="noStrike" cap="none">
                <a:solidFill>
                  <a:srgbClr val="00A643"/>
                </a:solidFill>
                <a:latin typeface="Arial"/>
                <a:ea typeface="Arial"/>
                <a:cs typeface="Arial"/>
                <a:sym typeface="Arial"/>
              </a:rPr>
              <a:t>Skills &amp; Career Intelligence - continued</a:t>
            </a:r>
            <a:endParaRPr sz="3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86" name="Google Shape;486;g36644f842ca_1_54"/>
          <p:cNvCxnSpPr/>
          <p:nvPr/>
        </p:nvCxnSpPr>
        <p:spPr>
          <a:xfrm>
            <a:off x="457200" y="6419088"/>
            <a:ext cx="11274552" cy="0"/>
          </a:xfrm>
          <a:prstGeom prst="straightConnector1">
            <a:avLst/>
          </a:prstGeom>
          <a:noFill/>
          <a:ln w="9525" cap="flat" cmpd="sng">
            <a:solidFill>
              <a:srgbClr val="E7E6E6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87" name="Google Shape;487;g36644f842ca_1_54"/>
          <p:cNvSpPr/>
          <p:nvPr/>
        </p:nvSpPr>
        <p:spPr>
          <a:xfrm>
            <a:off x="457200" y="6455664"/>
            <a:ext cx="27432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8" name="Google Shape;488;g36644f842ca_1_54"/>
          <p:cNvSpPr/>
          <p:nvPr/>
        </p:nvSpPr>
        <p:spPr>
          <a:xfrm>
            <a:off x="8074152" y="6455664"/>
            <a:ext cx="36576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GB" sz="900" b="0" i="0" u="none" strike="noStrike" cap="none">
                <a:solidFill>
                  <a:srgbClr val="5A6167"/>
                </a:solidFill>
                <a:latin typeface="Arial"/>
                <a:ea typeface="Arial"/>
                <a:cs typeface="Arial"/>
                <a:sym typeface="Arial"/>
              </a:rPr>
              <a:t>7th ACQF Continental Forum · QCP · Session 1</a:t>
            </a: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9" name="Google Shape;489;g36644f842ca_1_54"/>
          <p:cNvSpPr/>
          <p:nvPr/>
        </p:nvSpPr>
        <p:spPr>
          <a:xfrm>
            <a:off x="457200" y="2245647"/>
            <a:ext cx="4244009" cy="3546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GB" sz="1600" b="0" i="0" u="none" strike="noStrike" cap="none">
                <a:solidFill>
                  <a:srgbClr val="24282A"/>
                </a:solidFill>
                <a:latin typeface="Arial"/>
                <a:ea typeface="Arial"/>
                <a:cs typeface="Arial"/>
                <a:sym typeface="Arial"/>
              </a:rPr>
              <a:t>Continental comparison lets a country see itself in context: qualification counts by country and across ISCED-F fields.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GB" sz="1600" b="0" i="0" u="none" strike="noStrike" cap="none">
                <a:solidFill>
                  <a:srgbClr val="24282A"/>
                </a:solidFill>
                <a:latin typeface="Arial"/>
                <a:ea typeface="Arial"/>
                <a:cs typeface="Arial"/>
                <a:sym typeface="Arial"/>
              </a:rPr>
              <a:t>It surfaces where regional cooperation on a curriculum or qualification is warranted because supply is thin across several countries at once.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GB" sz="1600" b="0" i="0" u="none" strike="noStrike" cap="none">
                <a:solidFill>
                  <a:srgbClr val="24282A"/>
                </a:solidFill>
                <a:latin typeface="Arial"/>
                <a:ea typeface="Arial"/>
                <a:cs typeface="Arial"/>
                <a:sym typeface="Arial"/>
              </a:rPr>
              <a:t>Future projections (e.g. on skills and occupation demands) can be used and cross-referenced with data on qualifications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GB" sz="1600" b="0" i="0" u="none" strike="noStrike" cap="none">
                <a:solidFill>
                  <a:srgbClr val="24282A"/>
                </a:solidFill>
                <a:latin typeface="Arial"/>
                <a:ea typeface="Arial"/>
                <a:cs typeface="Arial"/>
                <a:sym typeface="Arial"/>
              </a:rPr>
              <a:t>This is where the QCP becomes a planning tool: which sectors are underprepared for future demand?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90" name="Google Shape;490;g36644f842ca_1_54" descr="/home/claude/work/assets/ux_future.png"/>
          <p:cNvPicPr preferRelativeResize="0"/>
          <p:nvPr/>
        </p:nvPicPr>
        <p:blipFill rotWithShape="1">
          <a:blip r:embed="rId3">
            <a:alphaModFix/>
          </a:blip>
          <a:srcRect l="5044" r="3634"/>
          <a:stretch/>
        </p:blipFill>
        <p:spPr>
          <a:xfrm>
            <a:off x="5019261" y="46294"/>
            <a:ext cx="7172739" cy="60543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g3f59a230707_0_44"/>
          <p:cNvSpPr/>
          <p:nvPr/>
        </p:nvSpPr>
        <p:spPr>
          <a:xfrm>
            <a:off x="457200" y="841248"/>
            <a:ext cx="11274600" cy="7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GB" sz="3200" b="1">
                <a:solidFill>
                  <a:srgbClr val="00A643"/>
                </a:solidFill>
              </a:rPr>
              <a:t>Don’t forget: QCP is yours to use! :) </a:t>
            </a:r>
            <a:endParaRPr sz="3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97" name="Google Shape;497;g3f59a230707_0_44"/>
          <p:cNvCxnSpPr/>
          <p:nvPr/>
        </p:nvCxnSpPr>
        <p:spPr>
          <a:xfrm>
            <a:off x="457200" y="6419088"/>
            <a:ext cx="11274600" cy="0"/>
          </a:xfrm>
          <a:prstGeom prst="straightConnector1">
            <a:avLst/>
          </a:prstGeom>
          <a:noFill/>
          <a:ln w="9525" cap="flat" cmpd="sng">
            <a:solidFill>
              <a:srgbClr val="E7E6E6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99" name="Google Shape;499;g3f59a230707_0_44"/>
          <p:cNvSpPr/>
          <p:nvPr/>
        </p:nvSpPr>
        <p:spPr>
          <a:xfrm>
            <a:off x="8074152" y="6455664"/>
            <a:ext cx="36576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GB" sz="900" b="0" i="0" u="none" strike="noStrike" cap="none">
                <a:solidFill>
                  <a:srgbClr val="5A6167"/>
                </a:solidFill>
                <a:latin typeface="Arial"/>
                <a:ea typeface="Arial"/>
                <a:cs typeface="Arial"/>
                <a:sym typeface="Arial"/>
              </a:rPr>
              <a:t>7th ACQF Continental Forum · QCP · Session 1</a:t>
            </a: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E389CEE-910D-D496-2D42-845E39D050A2}"/>
              </a:ext>
            </a:extLst>
          </p:cNvPr>
          <p:cNvGrpSpPr/>
          <p:nvPr/>
        </p:nvGrpSpPr>
        <p:grpSpPr>
          <a:xfrm>
            <a:off x="457200" y="1668018"/>
            <a:ext cx="6217920" cy="896172"/>
            <a:chOff x="457200" y="1668018"/>
            <a:chExt cx="6217920" cy="896172"/>
          </a:xfrm>
        </p:grpSpPr>
        <p:sp>
          <p:nvSpPr>
            <p:cNvPr id="500" name="Google Shape;500;g3f59a230707_0_44"/>
            <p:cNvSpPr/>
            <p:nvPr/>
          </p:nvSpPr>
          <p:spPr>
            <a:xfrm>
              <a:off x="457200" y="1686306"/>
              <a:ext cx="567000" cy="567000"/>
            </a:xfrm>
            <a:prstGeom prst="ellipse">
              <a:avLst/>
            </a:prstGeom>
            <a:solidFill>
              <a:srgbClr val="00A64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1" name="Google Shape;501;g3f59a230707_0_44"/>
            <p:cNvSpPr/>
            <p:nvPr/>
          </p:nvSpPr>
          <p:spPr>
            <a:xfrm>
              <a:off x="457200" y="1686306"/>
              <a:ext cx="567000" cy="5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GB" sz="24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S</a:t>
              </a:r>
              <a:endPara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2" name="Google Shape;502;g3f59a230707_0_44"/>
            <p:cNvSpPr/>
            <p:nvPr/>
          </p:nvSpPr>
          <p:spPr>
            <a:xfrm>
              <a:off x="1188720" y="1668018"/>
              <a:ext cx="5486400" cy="36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GB" sz="2000" b="1" i="0" u="none" strike="noStrike" cap="none">
                  <a:solidFill>
                    <a:srgbClr val="202A44"/>
                  </a:solidFill>
                  <a:latin typeface="Arial"/>
                  <a:ea typeface="Arial"/>
                  <a:cs typeface="Arial"/>
                  <a:sym typeface="Arial"/>
                </a:rPr>
                <a:t>Search</a:t>
              </a:r>
              <a:endPara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3" name="Google Shape;503;g3f59a230707_0_44"/>
            <p:cNvSpPr/>
            <p:nvPr/>
          </p:nvSpPr>
          <p:spPr>
            <a:xfrm>
              <a:off x="1188720" y="2015490"/>
              <a:ext cx="5486400" cy="54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GB" sz="1600" b="0" i="0" u="none" strike="noStrike" cap="none">
                  <a:solidFill>
                    <a:srgbClr val="5A6167"/>
                  </a:solidFill>
                  <a:latin typeface="Arial"/>
                  <a:ea typeface="Arial"/>
                  <a:cs typeface="Arial"/>
                  <a:sym typeface="Arial"/>
                </a:rPr>
                <a:t>Look up a qualification and see its level, field and description.</a:t>
              </a:r>
              <a:endPara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F6C78D8D-D8FE-C862-07B5-6E66A568B055}"/>
              </a:ext>
            </a:extLst>
          </p:cNvPr>
          <p:cNvGrpSpPr/>
          <p:nvPr/>
        </p:nvGrpSpPr>
        <p:grpSpPr>
          <a:xfrm>
            <a:off x="502920" y="2810227"/>
            <a:ext cx="6217920" cy="896172"/>
            <a:chOff x="502920" y="3030474"/>
            <a:chExt cx="6217920" cy="896172"/>
          </a:xfrm>
        </p:grpSpPr>
        <p:sp>
          <p:nvSpPr>
            <p:cNvPr id="504" name="Google Shape;504;g3f59a230707_0_44"/>
            <p:cNvSpPr/>
            <p:nvPr/>
          </p:nvSpPr>
          <p:spPr>
            <a:xfrm>
              <a:off x="502920" y="3048762"/>
              <a:ext cx="567000" cy="567000"/>
            </a:xfrm>
            <a:prstGeom prst="ellipse">
              <a:avLst/>
            </a:prstGeom>
            <a:solidFill>
              <a:srgbClr val="202A4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5" name="Google Shape;505;g3f59a230707_0_44"/>
            <p:cNvSpPr/>
            <p:nvPr/>
          </p:nvSpPr>
          <p:spPr>
            <a:xfrm>
              <a:off x="502920" y="3048762"/>
              <a:ext cx="567000" cy="5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GB" sz="24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C</a:t>
              </a:r>
              <a:endPara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6" name="Google Shape;506;g3f59a230707_0_44"/>
            <p:cNvSpPr/>
            <p:nvPr/>
          </p:nvSpPr>
          <p:spPr>
            <a:xfrm>
              <a:off x="1234440" y="3030474"/>
              <a:ext cx="5486400" cy="36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GB" sz="2000" b="1" i="0" u="none" strike="noStrike" cap="none">
                  <a:solidFill>
                    <a:srgbClr val="202A44"/>
                  </a:solidFill>
                  <a:latin typeface="Arial"/>
                  <a:ea typeface="Arial"/>
                  <a:cs typeface="Arial"/>
                  <a:sym typeface="Arial"/>
                </a:rPr>
                <a:t>Compare</a:t>
              </a:r>
              <a:endPara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7" name="Google Shape;507;g3f59a230707_0_44"/>
            <p:cNvSpPr/>
            <p:nvPr/>
          </p:nvSpPr>
          <p:spPr>
            <a:xfrm>
              <a:off x="1234440" y="3377946"/>
              <a:ext cx="5486400" cy="54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GB" sz="1600" b="0" i="0" u="none" strike="noStrike" cap="none">
                  <a:solidFill>
                    <a:srgbClr val="5A6167"/>
                  </a:solidFill>
                  <a:latin typeface="Arial"/>
                  <a:ea typeface="Arial"/>
                  <a:cs typeface="Arial"/>
                  <a:sym typeface="Arial"/>
                </a:rPr>
                <a:t>Put two qualifications side by side across countries.</a:t>
              </a:r>
              <a:endPara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168C3319-7CFD-295A-8703-A485123CD93F}"/>
              </a:ext>
            </a:extLst>
          </p:cNvPr>
          <p:cNvGrpSpPr/>
          <p:nvPr/>
        </p:nvGrpSpPr>
        <p:grpSpPr>
          <a:xfrm>
            <a:off x="502920" y="3952436"/>
            <a:ext cx="6217920" cy="896172"/>
            <a:chOff x="502920" y="4274058"/>
            <a:chExt cx="6217920" cy="896172"/>
          </a:xfrm>
        </p:grpSpPr>
        <p:sp>
          <p:nvSpPr>
            <p:cNvPr id="508" name="Google Shape;508;g3f59a230707_0_44"/>
            <p:cNvSpPr/>
            <p:nvPr/>
          </p:nvSpPr>
          <p:spPr>
            <a:xfrm>
              <a:off x="502920" y="4292346"/>
              <a:ext cx="567000" cy="567000"/>
            </a:xfrm>
            <a:prstGeom prst="ellipse">
              <a:avLst/>
            </a:prstGeom>
            <a:solidFill>
              <a:srgbClr val="CEB37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9" name="Google Shape;509;g3f59a230707_0_44"/>
            <p:cNvSpPr/>
            <p:nvPr/>
          </p:nvSpPr>
          <p:spPr>
            <a:xfrm>
              <a:off x="502920" y="4292346"/>
              <a:ext cx="567000" cy="5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GB" sz="24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E</a:t>
              </a:r>
              <a:endPara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0" name="Google Shape;510;g3f59a230707_0_44"/>
            <p:cNvSpPr/>
            <p:nvPr/>
          </p:nvSpPr>
          <p:spPr>
            <a:xfrm>
              <a:off x="1234440" y="4274058"/>
              <a:ext cx="5486400" cy="36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GB" sz="2000" b="1" i="0" u="none" strike="noStrike" cap="none">
                  <a:solidFill>
                    <a:srgbClr val="202A44"/>
                  </a:solidFill>
                  <a:latin typeface="Arial"/>
                  <a:ea typeface="Arial"/>
                  <a:cs typeface="Arial"/>
                  <a:sym typeface="Arial"/>
                </a:rPr>
                <a:t>Explore</a:t>
              </a:r>
              <a:endPara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1" name="Google Shape;511;g3f59a230707_0_44"/>
            <p:cNvSpPr/>
            <p:nvPr/>
          </p:nvSpPr>
          <p:spPr>
            <a:xfrm>
              <a:off x="1234440" y="4621530"/>
              <a:ext cx="5486400" cy="54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GB" sz="1600" b="0" i="0" u="none" strike="noStrike" cap="none">
                  <a:solidFill>
                    <a:srgbClr val="5A6167"/>
                  </a:solidFill>
                  <a:latin typeface="Arial"/>
                  <a:ea typeface="Arial"/>
                  <a:cs typeface="Arial"/>
                  <a:sym typeface="Arial"/>
                </a:rPr>
                <a:t>Check the qualifications of other countries’ and its details</a:t>
              </a:r>
              <a:endPara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12" name="Google Shape;512;g3f59a230707_0_44"/>
          <p:cNvSpPr/>
          <p:nvPr/>
        </p:nvSpPr>
        <p:spPr>
          <a:xfrm>
            <a:off x="7605799" y="1934148"/>
            <a:ext cx="4040700" cy="4040700"/>
          </a:xfrm>
          <a:prstGeom prst="roundRect">
            <a:avLst>
              <a:gd name="adj" fmla="val 2432"/>
            </a:avLst>
          </a:prstGeom>
          <a:solidFill>
            <a:srgbClr val="F3F6F4"/>
          </a:solidFill>
          <a:ln w="9525" cap="flat" cmpd="sng">
            <a:solidFill>
              <a:srgbClr val="E7E6E6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25400" dir="5400000" algn="bl" rotWithShape="0">
              <a:srgbClr val="BFC5C0">
                <a:alpha val="451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3" name="Google Shape;513;g3f59a230707_0_44"/>
          <p:cNvSpPr/>
          <p:nvPr/>
        </p:nvSpPr>
        <p:spPr>
          <a:xfrm>
            <a:off x="7867650" y="4456938"/>
            <a:ext cx="33834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4" name="Google Shape;514;g3f59a230707_0_44"/>
          <p:cNvSpPr/>
          <p:nvPr/>
        </p:nvSpPr>
        <p:spPr>
          <a:xfrm>
            <a:off x="7934513" y="5438023"/>
            <a:ext cx="33834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GB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https://public.acqf-qcp.africa/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D9C2ED8-104E-E7D9-D8D4-C9B1D5F9DA81}"/>
              </a:ext>
            </a:extLst>
          </p:cNvPr>
          <p:cNvGrpSpPr/>
          <p:nvPr/>
        </p:nvGrpSpPr>
        <p:grpSpPr>
          <a:xfrm>
            <a:off x="502920" y="5094646"/>
            <a:ext cx="6172200" cy="919794"/>
            <a:chOff x="502920" y="5407914"/>
            <a:chExt cx="6172200" cy="919794"/>
          </a:xfrm>
        </p:grpSpPr>
        <p:sp>
          <p:nvSpPr>
            <p:cNvPr id="515" name="Google Shape;515;g3f59a230707_0_44"/>
            <p:cNvSpPr/>
            <p:nvPr/>
          </p:nvSpPr>
          <p:spPr>
            <a:xfrm>
              <a:off x="502920" y="5407914"/>
              <a:ext cx="567000" cy="567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6" name="Google Shape;516;g3f59a230707_0_44"/>
            <p:cNvSpPr/>
            <p:nvPr/>
          </p:nvSpPr>
          <p:spPr>
            <a:xfrm>
              <a:off x="502920" y="5407914"/>
              <a:ext cx="567000" cy="5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GB" sz="24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Q</a:t>
              </a:r>
              <a:endPara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7" name="Google Shape;517;g3f59a230707_0_44"/>
            <p:cNvSpPr/>
            <p:nvPr/>
          </p:nvSpPr>
          <p:spPr>
            <a:xfrm>
              <a:off x="1188720" y="5431536"/>
              <a:ext cx="5486400" cy="36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GB" sz="2000" b="1" i="0" u="none" strike="noStrike" cap="none" dirty="0">
                  <a:solidFill>
                    <a:srgbClr val="202A44"/>
                  </a:solidFill>
                  <a:latin typeface="Arial"/>
                  <a:ea typeface="Arial"/>
                  <a:cs typeface="Arial"/>
                  <a:sym typeface="Arial"/>
                </a:rPr>
                <a:t>Questions or access issues</a:t>
              </a:r>
              <a:endParaRPr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8" name="Google Shape;518;g3f59a230707_0_44"/>
            <p:cNvSpPr/>
            <p:nvPr/>
          </p:nvSpPr>
          <p:spPr>
            <a:xfrm>
              <a:off x="1188720" y="5779008"/>
              <a:ext cx="5486400" cy="54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GB" sz="1600" b="0" i="0" u="none" strike="noStrike" cap="none" dirty="0">
                  <a:solidFill>
                    <a:srgbClr val="5A6167"/>
                  </a:solidFill>
                  <a:latin typeface="Arial"/>
                  <a:ea typeface="Arial"/>
                  <a:cs typeface="Arial"/>
                  <a:sym typeface="Arial"/>
                </a:rPr>
                <a:t>Would you like to discuss </a:t>
              </a:r>
              <a:r>
                <a:rPr lang="en-GB" sz="1600" b="1" i="0" u="none" strike="noStrike" cap="none" dirty="0">
                  <a:solidFill>
                    <a:srgbClr val="5A6167"/>
                  </a:solidFill>
                  <a:latin typeface="Arial"/>
                  <a:ea typeface="Arial"/>
                  <a:cs typeface="Arial"/>
                  <a:sym typeface="Arial"/>
                </a:rPr>
                <a:t>during the conference</a:t>
              </a:r>
              <a:r>
                <a:rPr lang="en-GB" sz="1600" b="0" i="0" u="none" strike="noStrike" cap="none" dirty="0">
                  <a:solidFill>
                    <a:srgbClr val="5A6167"/>
                  </a:solidFill>
                  <a:latin typeface="Arial"/>
                  <a:ea typeface="Arial"/>
                  <a:cs typeface="Arial"/>
                  <a:sym typeface="Arial"/>
                </a:rPr>
                <a:t>?</a:t>
              </a: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GB" sz="1600" b="0" i="0" u="none" strike="noStrike" cap="none" dirty="0">
                  <a:solidFill>
                    <a:srgbClr val="5A6167"/>
                  </a:solidFill>
                  <a:latin typeface="Arial"/>
                  <a:ea typeface="Arial"/>
                  <a:cs typeface="Arial"/>
                  <a:sym typeface="Arial"/>
                </a:rPr>
                <a:t>Please contact us at: </a:t>
              </a:r>
              <a:r>
                <a:rPr lang="en-GB" sz="1600" b="1" i="0" u="none" strike="noStrike" cap="none" dirty="0" err="1">
                  <a:solidFill>
                    <a:srgbClr val="5A6167"/>
                  </a:solidFill>
                  <a:latin typeface="Arial"/>
                  <a:ea typeface="Arial"/>
                  <a:cs typeface="Arial"/>
                  <a:sym typeface="Arial"/>
                </a:rPr>
                <a:t>support@acqf-qcp.africa</a:t>
              </a:r>
              <a:endParaRPr sz="16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519" name="Google Shape;519;g3f59a230707_0_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74149" y="2171949"/>
            <a:ext cx="3179425" cy="3179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14"/>
          <p:cNvSpPr txBox="1">
            <a:spLocks noGrp="1"/>
          </p:cNvSpPr>
          <p:nvPr>
            <p:ph type="body" idx="1"/>
          </p:nvPr>
        </p:nvSpPr>
        <p:spPr>
          <a:xfrm>
            <a:off x="-721678" y="226203"/>
            <a:ext cx="7346100" cy="35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4400"/>
              <a:buNone/>
            </a:pPr>
            <a:r>
              <a:rPr lang="en-GB" dirty="0"/>
              <a:t>05 </a:t>
            </a:r>
            <a:endParaRPr dirty="0"/>
          </a:p>
        </p:txBody>
      </p:sp>
      <p:sp>
        <p:nvSpPr>
          <p:cNvPr id="525" name="Google Shape;525;p14"/>
          <p:cNvSpPr txBox="1">
            <a:spLocks noGrp="1"/>
          </p:cNvSpPr>
          <p:nvPr>
            <p:ph type="body" idx="2"/>
          </p:nvPr>
        </p:nvSpPr>
        <p:spPr>
          <a:xfrm>
            <a:off x="882982" y="4441099"/>
            <a:ext cx="9627900" cy="182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6600"/>
              <a:buNone/>
            </a:pPr>
            <a:r>
              <a:rPr lang="en-GB"/>
              <a:t>Current status and future plans</a:t>
            </a:r>
            <a:endParaRPr/>
          </a:p>
        </p:txBody>
      </p:sp>
      <p:sp>
        <p:nvSpPr>
          <p:cNvPr id="526" name="Google Shape;526;p14"/>
          <p:cNvSpPr txBox="1">
            <a:spLocks noGrp="1"/>
          </p:cNvSpPr>
          <p:nvPr>
            <p:ph type="sldNum" idx="4294967295"/>
          </p:nvPr>
        </p:nvSpPr>
        <p:spPr>
          <a:xfrm>
            <a:off x="0" y="6538913"/>
            <a:ext cx="3710100" cy="1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r>
              <a:rPr lang="en-GB"/>
              <a:t>Page </a:t>
            </a:r>
            <a:fld id="{00000000-1234-1234-1234-123412341234}" type="slidenum">
              <a:rPr lang="en-GB"/>
              <a:t>29</a:t>
            </a:fld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" name="Google Shape;532;g3f5bb0ea67f_3_2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2920" y="292608"/>
            <a:ext cx="960120" cy="324612"/>
          </a:xfrm>
          <a:prstGeom prst="rect">
            <a:avLst/>
          </a:prstGeom>
          <a:noFill/>
          <a:ln>
            <a:noFill/>
          </a:ln>
        </p:spPr>
      </p:pic>
      <p:sp>
        <p:nvSpPr>
          <p:cNvPr id="533" name="Google Shape;533;g3f5bb0ea67f_3_2"/>
          <p:cNvSpPr/>
          <p:nvPr/>
        </p:nvSpPr>
        <p:spPr>
          <a:xfrm>
            <a:off x="502920" y="749808"/>
            <a:ext cx="1115568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A643"/>
              </a:buClr>
              <a:buSzPts val="2600"/>
              <a:buFont typeface="Arial"/>
              <a:buNone/>
            </a:pPr>
            <a:r>
              <a:rPr lang="en-GB" sz="2600" b="1" i="0" u="none" strike="noStrike" cap="none">
                <a:solidFill>
                  <a:srgbClr val="00A643"/>
                </a:solidFill>
                <a:latin typeface="Arial"/>
                <a:ea typeface="Arial"/>
                <a:cs typeface="Arial"/>
                <a:sym typeface="Arial"/>
              </a:rPr>
              <a:t>Where does QCP stand today?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4" name="Google Shape;534;g3f5bb0ea67f_3_2"/>
          <p:cNvSpPr/>
          <p:nvPr/>
        </p:nvSpPr>
        <p:spPr>
          <a:xfrm>
            <a:off x="502920" y="1371600"/>
            <a:ext cx="1115568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6167"/>
              </a:buClr>
              <a:buSzPts val="1100"/>
              <a:buFont typeface="Arial"/>
              <a:buNone/>
            </a:pPr>
            <a:r>
              <a:rPr lang="en-GB" sz="1100" b="0" i="1" u="none" strike="noStrike" cap="none">
                <a:solidFill>
                  <a:srgbClr val="5A6167"/>
                </a:solidFill>
                <a:latin typeface="Arial"/>
                <a:ea typeface="Arial"/>
                <a:cs typeface="Arial"/>
                <a:sym typeface="Arial"/>
              </a:rPr>
              <a:t>Presented by Haron Chege, Chair, QCP Cluster (Cluster 2)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5" name="Google Shape;535;g3f5bb0ea67f_3_2"/>
          <p:cNvSpPr/>
          <p:nvPr/>
        </p:nvSpPr>
        <p:spPr>
          <a:xfrm>
            <a:off x="502920" y="1965960"/>
            <a:ext cx="2651760" cy="1965960"/>
          </a:xfrm>
          <a:prstGeom prst="roundRect">
            <a:avLst>
              <a:gd name="adj" fmla="val 2791"/>
            </a:avLst>
          </a:prstGeom>
          <a:solidFill>
            <a:srgbClr val="FAFAFA"/>
          </a:solidFill>
          <a:ln w="9525" cap="flat" cmpd="sng">
            <a:solidFill>
              <a:srgbClr val="BFC5C0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12700" dir="5400000" algn="bl" rotWithShape="0">
              <a:srgbClr val="000000">
                <a:alpha val="5882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6" name="Google Shape;536;g3f5bb0ea67f_3_2"/>
          <p:cNvSpPr/>
          <p:nvPr/>
        </p:nvSpPr>
        <p:spPr>
          <a:xfrm>
            <a:off x="502920" y="2194560"/>
            <a:ext cx="265176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02A44"/>
              </a:buClr>
              <a:buSzPts val="4000"/>
              <a:buFont typeface="Arial"/>
              <a:buNone/>
            </a:pPr>
            <a:r>
              <a:rPr lang="en-GB" sz="4000" b="1" i="0" u="none" strike="noStrike" cap="none">
                <a:solidFill>
                  <a:srgbClr val="202A44"/>
                </a:solidFill>
                <a:latin typeface="Arial"/>
                <a:ea typeface="Arial"/>
                <a:cs typeface="Arial"/>
                <a:sym typeface="Arial"/>
              </a:rPr>
              <a:t>24</a:t>
            </a:r>
            <a:endParaRPr sz="4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7" name="Google Shape;537;g3f5bb0ea67f_3_2"/>
          <p:cNvSpPr/>
          <p:nvPr/>
        </p:nvSpPr>
        <p:spPr>
          <a:xfrm>
            <a:off x="640080" y="3383280"/>
            <a:ext cx="237744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4282A"/>
              </a:buClr>
              <a:buSzPts val="1250"/>
              <a:buFont typeface="Arial"/>
              <a:buNone/>
            </a:pPr>
            <a:r>
              <a:rPr lang="en-GB" sz="1250" b="0" i="0" u="none" strike="noStrike" cap="none">
                <a:solidFill>
                  <a:srgbClr val="24282A"/>
                </a:solidFill>
                <a:latin typeface="Arial"/>
                <a:ea typeface="Arial"/>
                <a:cs typeface="Arial"/>
                <a:sym typeface="Arial"/>
              </a:rPr>
              <a:t>countries engaged</a:t>
            </a:r>
            <a:endParaRPr sz="12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8" name="Google Shape;538;g3f5bb0ea67f_3_2"/>
          <p:cNvSpPr/>
          <p:nvPr/>
        </p:nvSpPr>
        <p:spPr>
          <a:xfrm>
            <a:off x="3337560" y="1965960"/>
            <a:ext cx="2651760" cy="1965960"/>
          </a:xfrm>
          <a:prstGeom prst="roundRect">
            <a:avLst>
              <a:gd name="adj" fmla="val 2791"/>
            </a:avLst>
          </a:prstGeom>
          <a:solidFill>
            <a:srgbClr val="FAFAFA"/>
          </a:solidFill>
          <a:ln w="9525" cap="flat" cmpd="sng">
            <a:solidFill>
              <a:srgbClr val="BFC5C0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12700" dir="5400000" algn="bl" rotWithShape="0">
              <a:srgbClr val="000000">
                <a:alpha val="5882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9" name="Google Shape;539;g3f5bb0ea67f_3_2"/>
          <p:cNvSpPr/>
          <p:nvPr/>
        </p:nvSpPr>
        <p:spPr>
          <a:xfrm>
            <a:off x="3337560" y="2194560"/>
            <a:ext cx="265176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A643"/>
              </a:buClr>
              <a:buSzPts val="4000"/>
              <a:buFont typeface="Arial"/>
              <a:buNone/>
            </a:pPr>
            <a:r>
              <a:rPr lang="en-GB" sz="4000" b="1" i="0" u="none" strike="noStrike" cap="none">
                <a:solidFill>
                  <a:srgbClr val="00A643"/>
                </a:solidFill>
                <a:latin typeface="Arial"/>
                <a:ea typeface="Arial"/>
                <a:cs typeface="Arial"/>
                <a:sym typeface="Arial"/>
              </a:rPr>
              <a:t>20</a:t>
            </a:r>
            <a:endParaRPr sz="4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0" name="Google Shape;540;g3f5bb0ea67f_3_2"/>
          <p:cNvSpPr/>
          <p:nvPr/>
        </p:nvSpPr>
        <p:spPr>
          <a:xfrm>
            <a:off x="3474720" y="3383280"/>
            <a:ext cx="237744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4282A"/>
              </a:buClr>
              <a:buSzPts val="1250"/>
              <a:buFont typeface="Arial"/>
              <a:buNone/>
            </a:pPr>
            <a:r>
              <a:rPr lang="en-GB" sz="1250" b="0" i="0" u="none" strike="noStrike" cap="none">
                <a:solidFill>
                  <a:srgbClr val="24282A"/>
                </a:solidFill>
                <a:latin typeface="Arial"/>
                <a:ea typeface="Arial"/>
                <a:cs typeface="Arial"/>
                <a:sym typeface="Arial"/>
              </a:rPr>
              <a:t>national virtual spaces</a:t>
            </a:r>
            <a:endParaRPr sz="12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1" name="Google Shape;541;g3f5bb0ea67f_3_2"/>
          <p:cNvSpPr/>
          <p:nvPr/>
        </p:nvSpPr>
        <p:spPr>
          <a:xfrm>
            <a:off x="6172200" y="1965960"/>
            <a:ext cx="2651760" cy="1965960"/>
          </a:xfrm>
          <a:prstGeom prst="roundRect">
            <a:avLst>
              <a:gd name="adj" fmla="val 2791"/>
            </a:avLst>
          </a:prstGeom>
          <a:solidFill>
            <a:srgbClr val="FAFAFA"/>
          </a:solidFill>
          <a:ln w="9525" cap="flat" cmpd="sng">
            <a:solidFill>
              <a:srgbClr val="BFC5C0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12700" dir="5400000" algn="bl" rotWithShape="0">
              <a:srgbClr val="000000">
                <a:alpha val="5882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2" name="Google Shape;542;g3f5bb0ea67f_3_2"/>
          <p:cNvSpPr/>
          <p:nvPr/>
        </p:nvSpPr>
        <p:spPr>
          <a:xfrm>
            <a:off x="6172200" y="2194560"/>
            <a:ext cx="265176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A643"/>
              </a:buClr>
              <a:buSzPts val="4000"/>
              <a:buFont typeface="Arial"/>
              <a:buNone/>
            </a:pPr>
            <a:r>
              <a:rPr lang="en-GB" sz="4000" b="1" i="0" u="none" strike="noStrike" cap="none">
                <a:solidFill>
                  <a:srgbClr val="00A643"/>
                </a:solidFill>
                <a:latin typeface="Arial"/>
                <a:ea typeface="Arial"/>
                <a:cs typeface="Arial"/>
                <a:sym typeface="Arial"/>
              </a:rPr>
              <a:t>518</a:t>
            </a:r>
            <a:endParaRPr sz="4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3" name="Google Shape;543;g3f5bb0ea67f_3_2"/>
          <p:cNvSpPr/>
          <p:nvPr/>
        </p:nvSpPr>
        <p:spPr>
          <a:xfrm>
            <a:off x="6309360" y="3383280"/>
            <a:ext cx="237744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4282A"/>
              </a:buClr>
              <a:buSzPts val="1250"/>
              <a:buFont typeface="Arial"/>
              <a:buNone/>
            </a:pPr>
            <a:r>
              <a:rPr lang="en-GB" sz="1250" b="0" i="0" u="none" strike="noStrike" cap="none">
                <a:solidFill>
                  <a:srgbClr val="24282A"/>
                </a:solidFill>
                <a:latin typeface="Arial"/>
                <a:ea typeface="Arial"/>
                <a:cs typeface="Arial"/>
                <a:sym typeface="Arial"/>
              </a:rPr>
              <a:t>qualifications uploaded</a:t>
            </a:r>
            <a:endParaRPr sz="12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4" name="Google Shape;544;g3f5bb0ea67f_3_2"/>
          <p:cNvSpPr/>
          <p:nvPr/>
        </p:nvSpPr>
        <p:spPr>
          <a:xfrm>
            <a:off x="9006840" y="1965960"/>
            <a:ext cx="2651760" cy="1965960"/>
          </a:xfrm>
          <a:prstGeom prst="roundRect">
            <a:avLst>
              <a:gd name="adj" fmla="val 2791"/>
            </a:avLst>
          </a:prstGeom>
          <a:solidFill>
            <a:srgbClr val="FAFAFA"/>
          </a:solidFill>
          <a:ln w="9525" cap="flat" cmpd="sng">
            <a:solidFill>
              <a:srgbClr val="BFC5C0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12700" dir="5400000" algn="bl" rotWithShape="0">
              <a:srgbClr val="000000">
                <a:alpha val="5882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5" name="Google Shape;545;g3f5bb0ea67f_3_2"/>
          <p:cNvSpPr/>
          <p:nvPr/>
        </p:nvSpPr>
        <p:spPr>
          <a:xfrm>
            <a:off x="9006840" y="2194560"/>
            <a:ext cx="265176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CEB37E"/>
              </a:buClr>
              <a:buSzPts val="4000"/>
              <a:buFont typeface="Arial"/>
              <a:buNone/>
            </a:pPr>
            <a:r>
              <a:rPr lang="en-GB" sz="4000" b="1" i="0" u="none" strike="noStrike" cap="none">
                <a:solidFill>
                  <a:srgbClr val="CEB37E"/>
                </a:solidFill>
                <a:latin typeface="Arial"/>
                <a:ea typeface="Arial"/>
                <a:cs typeface="Arial"/>
                <a:sym typeface="Arial"/>
              </a:rPr>
              <a:t>109</a:t>
            </a:r>
            <a:endParaRPr sz="4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6" name="Google Shape;546;g3f5bb0ea67f_3_2"/>
          <p:cNvSpPr/>
          <p:nvPr/>
        </p:nvSpPr>
        <p:spPr>
          <a:xfrm>
            <a:off x="9144000" y="3383280"/>
            <a:ext cx="237744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4282A"/>
              </a:buClr>
              <a:buSzPts val="1250"/>
              <a:buFont typeface="Arial"/>
              <a:buNone/>
            </a:pPr>
            <a:r>
              <a:rPr lang="en-GB" sz="1250" b="0" i="0" u="none" strike="noStrike" cap="none">
                <a:solidFill>
                  <a:srgbClr val="24282A"/>
                </a:solidFill>
                <a:latin typeface="Arial"/>
                <a:ea typeface="Arial"/>
                <a:cs typeface="Arial"/>
                <a:sym typeface="Arial"/>
              </a:rPr>
              <a:t>published &amp; public</a:t>
            </a:r>
            <a:endParaRPr sz="12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7" name="Google Shape;547;g3f5bb0ea67f_3_2"/>
          <p:cNvSpPr/>
          <p:nvPr/>
        </p:nvSpPr>
        <p:spPr>
          <a:xfrm>
            <a:off x="502920" y="4206240"/>
            <a:ext cx="73152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6167"/>
              </a:buClr>
              <a:buSzPts val="1300"/>
              <a:buFont typeface="Arial"/>
              <a:buNone/>
            </a:pPr>
            <a:r>
              <a:rPr lang="en-GB" sz="1300" b="0" i="1" u="none" strike="noStrike" cap="none">
                <a:solidFill>
                  <a:srgbClr val="5A6167"/>
                </a:solidFill>
                <a:latin typeface="Arial"/>
                <a:ea typeface="Arial"/>
                <a:cs typeface="Arial"/>
                <a:sym typeface="Arial"/>
              </a:rPr>
              <a:t>Uploaded by 13 countries · published by 5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8" name="Google Shape;548;g3f5bb0ea67f_3_2"/>
          <p:cNvSpPr/>
          <p:nvPr/>
        </p:nvSpPr>
        <p:spPr>
          <a:xfrm>
            <a:off x="0" y="6775704"/>
            <a:ext cx="12191695" cy="82296"/>
          </a:xfrm>
          <a:prstGeom prst="rect">
            <a:avLst/>
          </a:prstGeom>
          <a:solidFill>
            <a:srgbClr val="00A6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49" name="Google Shape;549;g3f5bb0ea67f_3_2"/>
          <p:cNvCxnSpPr/>
          <p:nvPr/>
        </p:nvCxnSpPr>
        <p:spPr>
          <a:xfrm>
            <a:off x="502920" y="6327648"/>
            <a:ext cx="3291840" cy="0"/>
          </a:xfrm>
          <a:prstGeom prst="straightConnector1">
            <a:avLst/>
          </a:prstGeom>
          <a:noFill/>
          <a:ln w="12700" cap="flat" cmpd="sng">
            <a:solidFill>
              <a:srgbClr val="24282A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50" name="Google Shape;550;g3f5bb0ea67f_3_2"/>
          <p:cNvSpPr/>
          <p:nvPr/>
        </p:nvSpPr>
        <p:spPr>
          <a:xfrm>
            <a:off x="502920" y="6473952"/>
            <a:ext cx="182880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6167"/>
              </a:buClr>
              <a:buSzPts val="900"/>
              <a:buFont typeface="Arial"/>
              <a:buNone/>
            </a:pPr>
            <a:r>
              <a:rPr lang="en-GB" sz="900" b="0" i="0" u="none" strike="noStrike" cap="none">
                <a:solidFill>
                  <a:srgbClr val="5A6167"/>
                </a:solidFill>
                <a:latin typeface="Arial"/>
                <a:ea typeface="Arial"/>
                <a:cs typeface="Arial"/>
                <a:sym typeface="Arial"/>
              </a:rPr>
              <a:t>Page 23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1" name="Google Shape;551;g3f5bb0ea67f_3_2"/>
          <p:cNvSpPr/>
          <p:nvPr/>
        </p:nvSpPr>
        <p:spPr>
          <a:xfrm>
            <a:off x="7071055" y="6473952"/>
            <a:ext cx="457200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5A6167"/>
              </a:buClr>
              <a:buSzPts val="900"/>
              <a:buFont typeface="Arial"/>
              <a:buNone/>
            </a:pPr>
            <a:r>
              <a:rPr lang="en-GB" sz="900" b="0" i="0" u="none" strike="noStrike" cap="none">
                <a:solidFill>
                  <a:srgbClr val="5A6167"/>
                </a:solidFill>
                <a:latin typeface="Arial"/>
                <a:ea typeface="Arial"/>
                <a:cs typeface="Arial"/>
                <a:sym typeface="Arial"/>
              </a:rPr>
              <a:t>7th ACQF Continental Forum · QCP · Session 1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7" name="Google Shape;557;g3f5bb0ea67f_3_27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2920" y="292608"/>
            <a:ext cx="960120" cy="324612"/>
          </a:xfrm>
          <a:prstGeom prst="rect">
            <a:avLst/>
          </a:prstGeom>
          <a:noFill/>
          <a:ln>
            <a:noFill/>
          </a:ln>
        </p:spPr>
      </p:pic>
      <p:sp>
        <p:nvSpPr>
          <p:cNvPr id="558" name="Google Shape;558;g3f5bb0ea67f_3_27"/>
          <p:cNvSpPr/>
          <p:nvPr/>
        </p:nvSpPr>
        <p:spPr>
          <a:xfrm>
            <a:off x="502920" y="749808"/>
            <a:ext cx="1115568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A643"/>
              </a:buClr>
              <a:buSzPts val="2600"/>
              <a:buFont typeface="Arial"/>
              <a:buNone/>
            </a:pPr>
            <a:r>
              <a:rPr lang="en-GB" sz="2600" b="1">
                <a:solidFill>
                  <a:srgbClr val="00A643"/>
                </a:solidFill>
                <a:latin typeface="Arial"/>
                <a:ea typeface="Arial"/>
                <a:cs typeface="Arial"/>
                <a:sym typeface="Arial"/>
              </a:rPr>
              <a:t>Recognising the trailblazers</a:t>
            </a: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9" name="Google Shape;559;g3f5bb0ea67f_3_27"/>
          <p:cNvSpPr/>
          <p:nvPr/>
        </p:nvSpPr>
        <p:spPr>
          <a:xfrm>
            <a:off x="502920" y="1371600"/>
            <a:ext cx="1115568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6167"/>
              </a:buClr>
              <a:buSzPts val="1300"/>
              <a:buFont typeface="Arial"/>
              <a:buNone/>
            </a:pPr>
            <a:r>
              <a:rPr lang="en-GB" sz="1300" i="1">
                <a:solidFill>
                  <a:srgbClr val="5A6167"/>
                </a:solidFill>
                <a:latin typeface="Arial"/>
                <a:ea typeface="Arial"/>
                <a:cs typeface="Arial"/>
                <a:sym typeface="Arial"/>
              </a:rPr>
              <a:t>Five countries are carrying the platform forward with sustained, active data contribution.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0" name="Google Shape;560;g3f5bb0ea67f_3_27"/>
          <p:cNvSpPr/>
          <p:nvPr/>
        </p:nvSpPr>
        <p:spPr>
          <a:xfrm>
            <a:off x="502920" y="1874520"/>
            <a:ext cx="2084832" cy="3520440"/>
          </a:xfrm>
          <a:prstGeom prst="roundRect">
            <a:avLst>
              <a:gd name="adj" fmla="val 2632"/>
            </a:avLst>
          </a:prstGeom>
          <a:solidFill>
            <a:srgbClr val="202A4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g3f5bb0ea67f_3_27"/>
          <p:cNvSpPr/>
          <p:nvPr/>
        </p:nvSpPr>
        <p:spPr>
          <a:xfrm>
            <a:off x="594360" y="2075688"/>
            <a:ext cx="1901952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50"/>
              <a:buFont typeface="Arial"/>
              <a:buNone/>
            </a:pPr>
            <a:r>
              <a:rPr lang="en-GB" sz="145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Kenya</a:t>
            </a:r>
            <a:endParaRPr sz="14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2" name="Google Shape;562;g3f5bb0ea67f_3_27"/>
          <p:cNvSpPr/>
          <p:nvPr/>
        </p:nvSpPr>
        <p:spPr>
          <a:xfrm>
            <a:off x="594360" y="2743200"/>
            <a:ext cx="1901952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CEB37E"/>
              </a:buClr>
              <a:buSzPts val="2800"/>
              <a:buFont typeface="Arial"/>
              <a:buNone/>
            </a:pPr>
            <a:r>
              <a:rPr lang="en-GB" sz="2800" b="1">
                <a:solidFill>
                  <a:srgbClr val="CEB37E"/>
                </a:solidFill>
                <a:latin typeface="Arial"/>
                <a:ea typeface="Arial"/>
                <a:cs typeface="Arial"/>
                <a:sym typeface="Arial"/>
              </a:rPr>
              <a:t>32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3" name="Google Shape;563;g3f5bb0ea67f_3_27"/>
          <p:cNvSpPr/>
          <p:nvPr/>
        </p:nvSpPr>
        <p:spPr>
          <a:xfrm>
            <a:off x="594360" y="3337560"/>
            <a:ext cx="1901952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C7CCD6"/>
              </a:buClr>
              <a:buSzPts val="1000"/>
              <a:buFont typeface="Arial"/>
              <a:buNone/>
            </a:pPr>
            <a:r>
              <a:rPr lang="en-GB" sz="1000">
                <a:solidFill>
                  <a:srgbClr val="C7CCD6"/>
                </a:solidFill>
                <a:latin typeface="Arial"/>
                <a:ea typeface="Arial"/>
                <a:cs typeface="Arial"/>
                <a:sym typeface="Arial"/>
              </a:rPr>
              <a:t>uploaded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64" name="Google Shape;564;g3f5bb0ea67f_3_27"/>
          <p:cNvCxnSpPr/>
          <p:nvPr/>
        </p:nvCxnSpPr>
        <p:spPr>
          <a:xfrm>
            <a:off x="777240" y="3749040"/>
            <a:ext cx="1536192" cy="0"/>
          </a:xfrm>
          <a:prstGeom prst="straightConnector1">
            <a:avLst/>
          </a:prstGeom>
          <a:noFill/>
          <a:ln w="12700" cap="flat" cmpd="sng">
            <a:solidFill>
              <a:srgbClr val="3C456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65" name="Google Shape;565;g3f5bb0ea67f_3_27"/>
          <p:cNvSpPr/>
          <p:nvPr/>
        </p:nvSpPr>
        <p:spPr>
          <a:xfrm>
            <a:off x="594360" y="3886200"/>
            <a:ext cx="1901952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A643"/>
              </a:buClr>
              <a:buSzPts val="2800"/>
              <a:buFont typeface="Arial"/>
              <a:buNone/>
            </a:pPr>
            <a:r>
              <a:rPr lang="en-GB" sz="2800" b="1">
                <a:solidFill>
                  <a:srgbClr val="00A643"/>
                </a:solidFill>
                <a:latin typeface="Arial"/>
                <a:ea typeface="Arial"/>
                <a:cs typeface="Arial"/>
                <a:sym typeface="Arial"/>
              </a:rPr>
              <a:t>22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6" name="Google Shape;566;g3f5bb0ea67f_3_27"/>
          <p:cNvSpPr/>
          <p:nvPr/>
        </p:nvSpPr>
        <p:spPr>
          <a:xfrm>
            <a:off x="594360" y="4480560"/>
            <a:ext cx="1901952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C7CCD6"/>
              </a:buClr>
              <a:buSzPts val="1000"/>
              <a:buFont typeface="Arial"/>
              <a:buNone/>
            </a:pPr>
            <a:r>
              <a:rPr lang="en-GB" sz="1000">
                <a:solidFill>
                  <a:srgbClr val="C7CCD6"/>
                </a:solidFill>
                <a:latin typeface="Arial"/>
                <a:ea typeface="Arial"/>
                <a:cs typeface="Arial"/>
                <a:sym typeface="Arial"/>
              </a:rPr>
              <a:t>published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7" name="Google Shape;567;g3f5bb0ea67f_3_27"/>
          <p:cNvSpPr/>
          <p:nvPr/>
        </p:nvSpPr>
        <p:spPr>
          <a:xfrm>
            <a:off x="2752344" y="1874520"/>
            <a:ext cx="2084832" cy="3520440"/>
          </a:xfrm>
          <a:prstGeom prst="roundRect">
            <a:avLst>
              <a:gd name="adj" fmla="val 2632"/>
            </a:avLst>
          </a:prstGeom>
          <a:solidFill>
            <a:srgbClr val="202A4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8" name="Google Shape;568;g3f5bb0ea67f_3_27"/>
          <p:cNvSpPr/>
          <p:nvPr/>
        </p:nvSpPr>
        <p:spPr>
          <a:xfrm>
            <a:off x="2843784" y="2075688"/>
            <a:ext cx="1901952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50"/>
              <a:buFont typeface="Arial"/>
              <a:buNone/>
            </a:pPr>
            <a:r>
              <a:rPr lang="en-GB" sz="145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South Africa</a:t>
            </a:r>
            <a:endParaRPr sz="14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9" name="Google Shape;569;g3f5bb0ea67f_3_27"/>
          <p:cNvSpPr/>
          <p:nvPr/>
        </p:nvSpPr>
        <p:spPr>
          <a:xfrm>
            <a:off x="2843784" y="2743200"/>
            <a:ext cx="1901952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CEB37E"/>
              </a:buClr>
              <a:buSzPts val="2800"/>
              <a:buFont typeface="Arial"/>
              <a:buNone/>
            </a:pPr>
            <a:r>
              <a:rPr lang="en-GB" sz="2800" b="1">
                <a:solidFill>
                  <a:srgbClr val="CEB37E"/>
                </a:solidFill>
                <a:latin typeface="Arial"/>
                <a:ea typeface="Arial"/>
                <a:cs typeface="Arial"/>
                <a:sym typeface="Arial"/>
              </a:rPr>
              <a:t>82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0" name="Google Shape;570;g3f5bb0ea67f_3_27"/>
          <p:cNvSpPr/>
          <p:nvPr/>
        </p:nvSpPr>
        <p:spPr>
          <a:xfrm>
            <a:off x="2843784" y="3337560"/>
            <a:ext cx="1901952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C7CCD6"/>
              </a:buClr>
              <a:buSzPts val="1000"/>
              <a:buFont typeface="Arial"/>
              <a:buNone/>
            </a:pPr>
            <a:r>
              <a:rPr lang="en-GB" sz="1000">
                <a:solidFill>
                  <a:srgbClr val="C7CCD6"/>
                </a:solidFill>
                <a:latin typeface="Arial"/>
                <a:ea typeface="Arial"/>
                <a:cs typeface="Arial"/>
                <a:sym typeface="Arial"/>
              </a:rPr>
              <a:t>uploaded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71" name="Google Shape;571;g3f5bb0ea67f_3_27"/>
          <p:cNvCxnSpPr/>
          <p:nvPr/>
        </p:nvCxnSpPr>
        <p:spPr>
          <a:xfrm>
            <a:off x="3026664" y="3749040"/>
            <a:ext cx="1536192" cy="0"/>
          </a:xfrm>
          <a:prstGeom prst="straightConnector1">
            <a:avLst/>
          </a:prstGeom>
          <a:noFill/>
          <a:ln w="12700" cap="flat" cmpd="sng">
            <a:solidFill>
              <a:srgbClr val="3C456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72" name="Google Shape;572;g3f5bb0ea67f_3_27"/>
          <p:cNvSpPr/>
          <p:nvPr/>
        </p:nvSpPr>
        <p:spPr>
          <a:xfrm>
            <a:off x="2843784" y="3886200"/>
            <a:ext cx="1901952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A643"/>
              </a:buClr>
              <a:buSzPts val="2800"/>
              <a:buFont typeface="Arial"/>
              <a:buNone/>
            </a:pPr>
            <a:r>
              <a:rPr lang="en-GB" sz="2800" b="1">
                <a:solidFill>
                  <a:srgbClr val="00A643"/>
                </a:solidFill>
                <a:latin typeface="Arial"/>
                <a:ea typeface="Arial"/>
                <a:cs typeface="Arial"/>
                <a:sym typeface="Arial"/>
              </a:rPr>
              <a:t>51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3" name="Google Shape;573;g3f5bb0ea67f_3_27"/>
          <p:cNvSpPr/>
          <p:nvPr/>
        </p:nvSpPr>
        <p:spPr>
          <a:xfrm>
            <a:off x="2843784" y="4480560"/>
            <a:ext cx="1901952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C7CCD6"/>
              </a:buClr>
              <a:buSzPts val="1000"/>
              <a:buFont typeface="Arial"/>
              <a:buNone/>
            </a:pPr>
            <a:r>
              <a:rPr lang="en-GB" sz="1000">
                <a:solidFill>
                  <a:srgbClr val="C7CCD6"/>
                </a:solidFill>
                <a:latin typeface="Arial"/>
                <a:ea typeface="Arial"/>
                <a:cs typeface="Arial"/>
                <a:sym typeface="Arial"/>
              </a:rPr>
              <a:t>published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4" name="Google Shape;574;g3f5bb0ea67f_3_27"/>
          <p:cNvSpPr/>
          <p:nvPr/>
        </p:nvSpPr>
        <p:spPr>
          <a:xfrm>
            <a:off x="5001768" y="1874520"/>
            <a:ext cx="2084832" cy="3520440"/>
          </a:xfrm>
          <a:prstGeom prst="roundRect">
            <a:avLst>
              <a:gd name="adj" fmla="val 2632"/>
            </a:avLst>
          </a:prstGeom>
          <a:solidFill>
            <a:srgbClr val="202A4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5" name="Google Shape;575;g3f5bb0ea67f_3_27"/>
          <p:cNvSpPr/>
          <p:nvPr/>
        </p:nvSpPr>
        <p:spPr>
          <a:xfrm>
            <a:off x="5093208" y="2075688"/>
            <a:ext cx="1901952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50"/>
              <a:buFont typeface="Arial"/>
              <a:buNone/>
            </a:pPr>
            <a:r>
              <a:rPr lang="en-GB" sz="145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Zambia</a:t>
            </a:r>
            <a:endParaRPr sz="14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6" name="Google Shape;576;g3f5bb0ea67f_3_27"/>
          <p:cNvSpPr/>
          <p:nvPr/>
        </p:nvSpPr>
        <p:spPr>
          <a:xfrm>
            <a:off x="5093208" y="2743200"/>
            <a:ext cx="1901952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CEB37E"/>
              </a:buClr>
              <a:buSzPts val="2800"/>
              <a:buFont typeface="Arial"/>
              <a:buNone/>
            </a:pPr>
            <a:r>
              <a:rPr lang="en-GB" sz="2800" b="1">
                <a:solidFill>
                  <a:srgbClr val="CEB37E"/>
                </a:solidFill>
                <a:latin typeface="Arial"/>
                <a:ea typeface="Arial"/>
                <a:cs typeface="Arial"/>
                <a:sym typeface="Arial"/>
              </a:rPr>
              <a:t>35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7" name="Google Shape;577;g3f5bb0ea67f_3_27"/>
          <p:cNvSpPr/>
          <p:nvPr/>
        </p:nvSpPr>
        <p:spPr>
          <a:xfrm>
            <a:off x="5093208" y="3337560"/>
            <a:ext cx="1901952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C7CCD6"/>
              </a:buClr>
              <a:buSzPts val="1000"/>
              <a:buFont typeface="Arial"/>
              <a:buNone/>
            </a:pPr>
            <a:r>
              <a:rPr lang="en-GB" sz="1000">
                <a:solidFill>
                  <a:srgbClr val="C7CCD6"/>
                </a:solidFill>
                <a:latin typeface="Arial"/>
                <a:ea typeface="Arial"/>
                <a:cs typeface="Arial"/>
                <a:sym typeface="Arial"/>
              </a:rPr>
              <a:t>uploaded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78" name="Google Shape;578;g3f5bb0ea67f_3_27"/>
          <p:cNvCxnSpPr/>
          <p:nvPr/>
        </p:nvCxnSpPr>
        <p:spPr>
          <a:xfrm>
            <a:off x="5276088" y="3749040"/>
            <a:ext cx="1536192" cy="0"/>
          </a:xfrm>
          <a:prstGeom prst="straightConnector1">
            <a:avLst/>
          </a:prstGeom>
          <a:noFill/>
          <a:ln w="12700" cap="flat" cmpd="sng">
            <a:solidFill>
              <a:srgbClr val="3C456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79" name="Google Shape;579;g3f5bb0ea67f_3_27"/>
          <p:cNvSpPr/>
          <p:nvPr/>
        </p:nvSpPr>
        <p:spPr>
          <a:xfrm>
            <a:off x="5093208" y="3886200"/>
            <a:ext cx="1901952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A643"/>
              </a:buClr>
              <a:buSzPts val="2800"/>
              <a:buFont typeface="Arial"/>
              <a:buNone/>
            </a:pPr>
            <a:r>
              <a:rPr lang="en-GB" sz="2800" b="1">
                <a:solidFill>
                  <a:srgbClr val="00A643"/>
                </a:solidFill>
                <a:latin typeface="Arial"/>
                <a:ea typeface="Arial"/>
                <a:cs typeface="Arial"/>
                <a:sym typeface="Arial"/>
              </a:rPr>
              <a:t>26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0" name="Google Shape;580;g3f5bb0ea67f_3_27"/>
          <p:cNvSpPr/>
          <p:nvPr/>
        </p:nvSpPr>
        <p:spPr>
          <a:xfrm>
            <a:off x="5093208" y="4480560"/>
            <a:ext cx="1901952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C7CCD6"/>
              </a:buClr>
              <a:buSzPts val="1000"/>
              <a:buFont typeface="Arial"/>
              <a:buNone/>
            </a:pPr>
            <a:r>
              <a:rPr lang="en-GB" sz="1000">
                <a:solidFill>
                  <a:srgbClr val="C7CCD6"/>
                </a:solidFill>
                <a:latin typeface="Arial"/>
                <a:ea typeface="Arial"/>
                <a:cs typeface="Arial"/>
                <a:sym typeface="Arial"/>
              </a:rPr>
              <a:t>published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1" name="Google Shape;581;g3f5bb0ea67f_3_27"/>
          <p:cNvSpPr/>
          <p:nvPr/>
        </p:nvSpPr>
        <p:spPr>
          <a:xfrm>
            <a:off x="7251192" y="1874520"/>
            <a:ext cx="2084832" cy="3520440"/>
          </a:xfrm>
          <a:prstGeom prst="roundRect">
            <a:avLst>
              <a:gd name="adj" fmla="val 2632"/>
            </a:avLst>
          </a:prstGeom>
          <a:solidFill>
            <a:srgbClr val="202A4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2" name="Google Shape;582;g3f5bb0ea67f_3_27"/>
          <p:cNvSpPr/>
          <p:nvPr/>
        </p:nvSpPr>
        <p:spPr>
          <a:xfrm>
            <a:off x="7342632" y="2075688"/>
            <a:ext cx="1901952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50"/>
              <a:buFont typeface="Arial"/>
              <a:buNone/>
            </a:pPr>
            <a:r>
              <a:rPr lang="en-GB" sz="145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Seychelles</a:t>
            </a:r>
            <a:endParaRPr sz="14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3" name="Google Shape;583;g3f5bb0ea67f_3_27"/>
          <p:cNvSpPr/>
          <p:nvPr/>
        </p:nvSpPr>
        <p:spPr>
          <a:xfrm>
            <a:off x="7342632" y="2743200"/>
            <a:ext cx="1901952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CEB37E"/>
              </a:buClr>
              <a:buSzPts val="2800"/>
              <a:buFont typeface="Arial"/>
              <a:buNone/>
            </a:pPr>
            <a:r>
              <a:rPr lang="en-GB" sz="2800" b="1">
                <a:solidFill>
                  <a:srgbClr val="CEB37E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4" name="Google Shape;584;g3f5bb0ea67f_3_27"/>
          <p:cNvSpPr/>
          <p:nvPr/>
        </p:nvSpPr>
        <p:spPr>
          <a:xfrm>
            <a:off x="7342632" y="3337560"/>
            <a:ext cx="1901952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C7CCD6"/>
              </a:buClr>
              <a:buSzPts val="1000"/>
              <a:buFont typeface="Arial"/>
              <a:buNone/>
            </a:pPr>
            <a:r>
              <a:rPr lang="en-GB" sz="1000">
                <a:solidFill>
                  <a:srgbClr val="C7CCD6"/>
                </a:solidFill>
                <a:latin typeface="Arial"/>
                <a:ea typeface="Arial"/>
                <a:cs typeface="Arial"/>
                <a:sym typeface="Arial"/>
              </a:rPr>
              <a:t>uploaded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85" name="Google Shape;585;g3f5bb0ea67f_3_27"/>
          <p:cNvCxnSpPr/>
          <p:nvPr/>
        </p:nvCxnSpPr>
        <p:spPr>
          <a:xfrm>
            <a:off x="7525512" y="3749040"/>
            <a:ext cx="1536192" cy="0"/>
          </a:xfrm>
          <a:prstGeom prst="straightConnector1">
            <a:avLst/>
          </a:prstGeom>
          <a:noFill/>
          <a:ln w="12700" cap="flat" cmpd="sng">
            <a:solidFill>
              <a:srgbClr val="3C456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86" name="Google Shape;586;g3f5bb0ea67f_3_27"/>
          <p:cNvSpPr/>
          <p:nvPr/>
        </p:nvSpPr>
        <p:spPr>
          <a:xfrm>
            <a:off x="7342632" y="3886200"/>
            <a:ext cx="1901952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A643"/>
              </a:buClr>
              <a:buSzPts val="2800"/>
              <a:buFont typeface="Arial"/>
              <a:buNone/>
            </a:pPr>
            <a:r>
              <a:rPr lang="en-GB" sz="2800" b="1">
                <a:solidFill>
                  <a:srgbClr val="00A643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7" name="Google Shape;587;g3f5bb0ea67f_3_27"/>
          <p:cNvSpPr/>
          <p:nvPr/>
        </p:nvSpPr>
        <p:spPr>
          <a:xfrm>
            <a:off x="7342632" y="4480560"/>
            <a:ext cx="1901952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C7CCD6"/>
              </a:buClr>
              <a:buSzPts val="1000"/>
              <a:buFont typeface="Arial"/>
              <a:buNone/>
            </a:pPr>
            <a:r>
              <a:rPr lang="en-GB" sz="1000">
                <a:solidFill>
                  <a:srgbClr val="C7CCD6"/>
                </a:solidFill>
                <a:latin typeface="Arial"/>
                <a:ea typeface="Arial"/>
                <a:cs typeface="Arial"/>
                <a:sym typeface="Arial"/>
              </a:rPr>
              <a:t>published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8" name="Google Shape;588;g3f5bb0ea67f_3_27"/>
          <p:cNvSpPr/>
          <p:nvPr/>
        </p:nvSpPr>
        <p:spPr>
          <a:xfrm>
            <a:off x="9500616" y="1874520"/>
            <a:ext cx="2084832" cy="3520440"/>
          </a:xfrm>
          <a:prstGeom prst="roundRect">
            <a:avLst>
              <a:gd name="adj" fmla="val 2632"/>
            </a:avLst>
          </a:prstGeom>
          <a:solidFill>
            <a:srgbClr val="202A4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9" name="Google Shape;589;g3f5bb0ea67f_3_27"/>
          <p:cNvSpPr/>
          <p:nvPr/>
        </p:nvSpPr>
        <p:spPr>
          <a:xfrm>
            <a:off x="9592056" y="2075688"/>
            <a:ext cx="1901952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50"/>
              <a:buFont typeface="Arial"/>
              <a:buNone/>
            </a:pPr>
            <a:r>
              <a:rPr lang="en-GB" sz="145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Mauritius</a:t>
            </a:r>
            <a:endParaRPr sz="14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0" name="Google Shape;590;g3f5bb0ea67f_3_27"/>
          <p:cNvSpPr/>
          <p:nvPr/>
        </p:nvSpPr>
        <p:spPr>
          <a:xfrm>
            <a:off x="9592056" y="2743200"/>
            <a:ext cx="1901952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CEB37E"/>
              </a:buClr>
              <a:buSzPts val="2800"/>
              <a:buFont typeface="Arial"/>
              <a:buNone/>
            </a:pPr>
            <a:r>
              <a:rPr lang="en-GB" sz="2800" b="1">
                <a:solidFill>
                  <a:srgbClr val="CEB37E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1" name="Google Shape;591;g3f5bb0ea67f_3_27"/>
          <p:cNvSpPr/>
          <p:nvPr/>
        </p:nvSpPr>
        <p:spPr>
          <a:xfrm>
            <a:off x="9592056" y="3337560"/>
            <a:ext cx="1901952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C7CCD6"/>
              </a:buClr>
              <a:buSzPts val="1000"/>
              <a:buFont typeface="Arial"/>
              <a:buNone/>
            </a:pPr>
            <a:r>
              <a:rPr lang="en-GB" sz="1000">
                <a:solidFill>
                  <a:srgbClr val="C7CCD6"/>
                </a:solidFill>
                <a:latin typeface="Arial"/>
                <a:ea typeface="Arial"/>
                <a:cs typeface="Arial"/>
                <a:sym typeface="Arial"/>
              </a:rPr>
              <a:t>uploaded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92" name="Google Shape;592;g3f5bb0ea67f_3_27"/>
          <p:cNvCxnSpPr/>
          <p:nvPr/>
        </p:nvCxnSpPr>
        <p:spPr>
          <a:xfrm>
            <a:off x="9774936" y="3749040"/>
            <a:ext cx="1536192" cy="0"/>
          </a:xfrm>
          <a:prstGeom prst="straightConnector1">
            <a:avLst/>
          </a:prstGeom>
          <a:noFill/>
          <a:ln w="12700" cap="flat" cmpd="sng">
            <a:solidFill>
              <a:srgbClr val="3C456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93" name="Google Shape;593;g3f5bb0ea67f_3_27"/>
          <p:cNvSpPr/>
          <p:nvPr/>
        </p:nvSpPr>
        <p:spPr>
          <a:xfrm>
            <a:off x="9592056" y="3886200"/>
            <a:ext cx="1901952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A643"/>
              </a:buClr>
              <a:buSzPts val="2800"/>
              <a:buFont typeface="Arial"/>
              <a:buNone/>
            </a:pPr>
            <a:r>
              <a:rPr lang="en-GB" sz="2800" b="1">
                <a:solidFill>
                  <a:srgbClr val="00A643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4" name="Google Shape;594;g3f5bb0ea67f_3_27"/>
          <p:cNvSpPr/>
          <p:nvPr/>
        </p:nvSpPr>
        <p:spPr>
          <a:xfrm>
            <a:off x="9592056" y="4480560"/>
            <a:ext cx="1901952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C7CCD6"/>
              </a:buClr>
              <a:buSzPts val="1000"/>
              <a:buFont typeface="Arial"/>
              <a:buNone/>
            </a:pPr>
            <a:r>
              <a:rPr lang="en-GB" sz="1000">
                <a:solidFill>
                  <a:srgbClr val="C7CCD6"/>
                </a:solidFill>
                <a:latin typeface="Arial"/>
                <a:ea typeface="Arial"/>
                <a:cs typeface="Arial"/>
                <a:sym typeface="Arial"/>
              </a:rPr>
              <a:t>published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5" name="Google Shape;595;g3f5bb0ea67f_3_27"/>
          <p:cNvSpPr/>
          <p:nvPr/>
        </p:nvSpPr>
        <p:spPr>
          <a:xfrm>
            <a:off x="502920" y="5440680"/>
            <a:ext cx="11155680" cy="777240"/>
          </a:xfrm>
          <a:prstGeom prst="roundRect">
            <a:avLst>
              <a:gd name="adj" fmla="val 7059"/>
            </a:avLst>
          </a:prstGeom>
          <a:solidFill>
            <a:srgbClr val="FAFAFA"/>
          </a:solidFill>
          <a:ln w="9525" cap="flat" cmpd="sng">
            <a:solidFill>
              <a:srgbClr val="BFC5C0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12700" dir="5400000" algn="bl" rotWithShape="0">
              <a:srgbClr val="000000">
                <a:alpha val="5882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6" name="Google Shape;596;g3f5bb0ea67f_3_27"/>
          <p:cNvSpPr/>
          <p:nvPr/>
        </p:nvSpPr>
        <p:spPr>
          <a:xfrm>
            <a:off x="777240" y="5440680"/>
            <a:ext cx="10607040" cy="777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02A44"/>
              </a:buClr>
              <a:buSzPts val="1200"/>
              <a:buFont typeface="Arial"/>
              <a:buNone/>
            </a:pPr>
            <a:r>
              <a:rPr lang="en-GB" sz="1200">
                <a:solidFill>
                  <a:srgbClr val="202A44"/>
                </a:solidFill>
                <a:latin typeface="Arial"/>
                <a:ea typeface="Arial"/>
                <a:cs typeface="Arial"/>
                <a:sym typeface="Arial"/>
              </a:rPr>
              <a:t>These five account for the majority of qualifications published continentally proof that sustained engagement, not platform size, is what moves data from uploaded to public.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7" name="Google Shape;597;g3f5bb0ea67f_3_27"/>
          <p:cNvSpPr/>
          <p:nvPr/>
        </p:nvSpPr>
        <p:spPr>
          <a:xfrm>
            <a:off x="0" y="6775704"/>
            <a:ext cx="12191695" cy="82296"/>
          </a:xfrm>
          <a:prstGeom prst="rect">
            <a:avLst/>
          </a:prstGeom>
          <a:solidFill>
            <a:srgbClr val="00A6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98" name="Google Shape;598;g3f5bb0ea67f_3_27"/>
          <p:cNvCxnSpPr/>
          <p:nvPr/>
        </p:nvCxnSpPr>
        <p:spPr>
          <a:xfrm>
            <a:off x="502920" y="6327648"/>
            <a:ext cx="3291840" cy="0"/>
          </a:xfrm>
          <a:prstGeom prst="straightConnector1">
            <a:avLst/>
          </a:prstGeom>
          <a:noFill/>
          <a:ln w="12700" cap="flat" cmpd="sng">
            <a:solidFill>
              <a:srgbClr val="24282A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99" name="Google Shape;599;g3f5bb0ea67f_3_27"/>
          <p:cNvSpPr/>
          <p:nvPr/>
        </p:nvSpPr>
        <p:spPr>
          <a:xfrm>
            <a:off x="502920" y="6473952"/>
            <a:ext cx="182880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6167"/>
              </a:buClr>
              <a:buSzPts val="900"/>
              <a:buFont typeface="Arial"/>
              <a:buNone/>
            </a:pPr>
            <a:r>
              <a:rPr lang="en-GB" sz="900">
                <a:solidFill>
                  <a:srgbClr val="5A6167"/>
                </a:solidFill>
                <a:latin typeface="Arial"/>
                <a:ea typeface="Arial"/>
                <a:cs typeface="Arial"/>
                <a:sym typeface="Arial"/>
              </a:rPr>
              <a:t>Page 24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0" name="Google Shape;600;g3f5bb0ea67f_3_27"/>
          <p:cNvSpPr/>
          <p:nvPr/>
        </p:nvSpPr>
        <p:spPr>
          <a:xfrm>
            <a:off x="7071055" y="6473952"/>
            <a:ext cx="457200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5A6167"/>
              </a:buClr>
              <a:buSzPts val="900"/>
              <a:buFont typeface="Arial"/>
              <a:buNone/>
            </a:pPr>
            <a:r>
              <a:rPr lang="en-GB" sz="900">
                <a:solidFill>
                  <a:srgbClr val="5A6167"/>
                </a:solidFill>
                <a:latin typeface="Arial"/>
                <a:ea typeface="Arial"/>
                <a:cs typeface="Arial"/>
                <a:sym typeface="Arial"/>
              </a:rPr>
              <a:t>7th ACQF Continental Forum · QCP · Session 1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6" name="Google Shape;606;g3f5bb0ea67f_3_75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2920" y="292608"/>
            <a:ext cx="960120" cy="324612"/>
          </a:xfrm>
          <a:prstGeom prst="rect">
            <a:avLst/>
          </a:prstGeom>
          <a:noFill/>
          <a:ln>
            <a:noFill/>
          </a:ln>
        </p:spPr>
      </p:pic>
      <p:sp>
        <p:nvSpPr>
          <p:cNvPr id="607" name="Google Shape;607;g3f5bb0ea67f_3_75"/>
          <p:cNvSpPr/>
          <p:nvPr/>
        </p:nvSpPr>
        <p:spPr>
          <a:xfrm>
            <a:off x="502920" y="749808"/>
            <a:ext cx="1115568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A643"/>
              </a:buClr>
              <a:buSzPts val="2600"/>
              <a:buFont typeface="Arial"/>
              <a:buNone/>
            </a:pPr>
            <a:r>
              <a:rPr lang="en-GB" sz="2600" b="1">
                <a:solidFill>
                  <a:srgbClr val="00A643"/>
                </a:solidFill>
                <a:latin typeface="Arial"/>
                <a:ea typeface="Arial"/>
                <a:cs typeface="Arial"/>
                <a:sym typeface="Arial"/>
              </a:rPr>
              <a:t>Beyond the trailblazers: where everyone stands</a:t>
            </a: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8" name="Google Shape;608;g3f5bb0ea67f_3_75"/>
          <p:cNvSpPr/>
          <p:nvPr/>
        </p:nvSpPr>
        <p:spPr>
          <a:xfrm>
            <a:off x="502920" y="1371600"/>
            <a:ext cx="1115568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6167"/>
              </a:buClr>
              <a:buSzPts val="1300"/>
              <a:buFont typeface="Arial"/>
              <a:buNone/>
            </a:pPr>
            <a:r>
              <a:rPr lang="en-GB" sz="1300" i="1">
                <a:solidFill>
                  <a:srgbClr val="5A6167"/>
                </a:solidFill>
                <a:latin typeface="Arial"/>
                <a:ea typeface="Arial"/>
                <a:cs typeface="Arial"/>
                <a:sym typeface="Arial"/>
              </a:rPr>
              <a:t>24 countries, four clusters of engagement.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9" name="Google Shape;609;g3f5bb0ea67f_3_75"/>
          <p:cNvSpPr/>
          <p:nvPr/>
        </p:nvSpPr>
        <p:spPr>
          <a:xfrm>
            <a:off x="502920" y="1874520"/>
            <a:ext cx="11155680" cy="960120"/>
          </a:xfrm>
          <a:prstGeom prst="roundRect">
            <a:avLst>
              <a:gd name="adj" fmla="val 5714"/>
            </a:avLst>
          </a:prstGeom>
          <a:solidFill>
            <a:srgbClr val="FAFAFA"/>
          </a:solidFill>
          <a:ln w="9525" cap="flat" cmpd="sng">
            <a:solidFill>
              <a:srgbClr val="BFC5C0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12700" dir="5400000" algn="bl" rotWithShape="0">
              <a:srgbClr val="000000">
                <a:alpha val="5882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0" name="Google Shape;610;g3f5bb0ea67f_3_75"/>
          <p:cNvSpPr/>
          <p:nvPr/>
        </p:nvSpPr>
        <p:spPr>
          <a:xfrm>
            <a:off x="731520" y="2011680"/>
            <a:ext cx="685800" cy="685800"/>
          </a:xfrm>
          <a:prstGeom prst="ellipse">
            <a:avLst/>
          </a:prstGeom>
          <a:solidFill>
            <a:srgbClr val="00A6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1" name="Google Shape;611;g3f5bb0ea67f_3_75"/>
          <p:cNvSpPr/>
          <p:nvPr/>
        </p:nvSpPr>
        <p:spPr>
          <a:xfrm>
            <a:off x="731520" y="2011680"/>
            <a:ext cx="6858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lang="en-GB" sz="20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2" name="Google Shape;612;g3f5bb0ea67f_3_75"/>
          <p:cNvSpPr/>
          <p:nvPr/>
        </p:nvSpPr>
        <p:spPr>
          <a:xfrm>
            <a:off x="1645920" y="2002536"/>
            <a:ext cx="310896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02A44"/>
              </a:buClr>
              <a:buSzPts val="1450"/>
              <a:buFont typeface="Arial"/>
              <a:buNone/>
            </a:pPr>
            <a:r>
              <a:rPr lang="en-GB" sz="1450" b="1">
                <a:solidFill>
                  <a:srgbClr val="202A44"/>
                </a:solidFill>
                <a:latin typeface="Arial"/>
                <a:ea typeface="Arial"/>
                <a:cs typeface="Arial"/>
                <a:sym typeface="Arial"/>
              </a:rPr>
              <a:t>Actively publishing</a:t>
            </a:r>
            <a:endParaRPr sz="14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3" name="Google Shape;613;g3f5bb0ea67f_3_75"/>
          <p:cNvSpPr/>
          <p:nvPr/>
        </p:nvSpPr>
        <p:spPr>
          <a:xfrm>
            <a:off x="1645920" y="2404872"/>
            <a:ext cx="969264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6167"/>
              </a:buClr>
              <a:buSzPts val="1150"/>
              <a:buFont typeface="Arial"/>
              <a:buNone/>
            </a:pPr>
            <a:r>
              <a:rPr lang="en-GB" sz="1150">
                <a:solidFill>
                  <a:srgbClr val="5A6167"/>
                </a:solidFill>
                <a:latin typeface="Arial"/>
                <a:ea typeface="Arial"/>
                <a:cs typeface="Arial"/>
                <a:sym typeface="Arial"/>
              </a:rPr>
              <a:t>Kenya, South Africa, Zambia, Mauritius, Seychelles</a:t>
            </a:r>
            <a:endParaRPr sz="11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4" name="Google Shape;614;g3f5bb0ea67f_3_75"/>
          <p:cNvSpPr/>
          <p:nvPr/>
        </p:nvSpPr>
        <p:spPr>
          <a:xfrm>
            <a:off x="502920" y="2944368"/>
            <a:ext cx="11155680" cy="960120"/>
          </a:xfrm>
          <a:prstGeom prst="roundRect">
            <a:avLst>
              <a:gd name="adj" fmla="val 5714"/>
            </a:avLst>
          </a:prstGeom>
          <a:solidFill>
            <a:srgbClr val="FAFAFA"/>
          </a:solidFill>
          <a:ln w="9525" cap="flat" cmpd="sng">
            <a:solidFill>
              <a:srgbClr val="BFC5C0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12700" dir="5400000" algn="bl" rotWithShape="0">
              <a:srgbClr val="000000">
                <a:alpha val="5882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5" name="Google Shape;615;g3f5bb0ea67f_3_75"/>
          <p:cNvSpPr/>
          <p:nvPr/>
        </p:nvSpPr>
        <p:spPr>
          <a:xfrm>
            <a:off x="731520" y="3081528"/>
            <a:ext cx="685800" cy="685800"/>
          </a:xfrm>
          <a:prstGeom prst="ellipse">
            <a:avLst/>
          </a:prstGeom>
          <a:solidFill>
            <a:srgbClr val="CEB37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6" name="Google Shape;616;g3f5bb0ea67f_3_75"/>
          <p:cNvSpPr/>
          <p:nvPr/>
        </p:nvSpPr>
        <p:spPr>
          <a:xfrm>
            <a:off x="731520" y="3081528"/>
            <a:ext cx="6858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lang="en-GB" sz="20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7" name="Google Shape;617;g3f5bb0ea67f_3_75"/>
          <p:cNvSpPr/>
          <p:nvPr/>
        </p:nvSpPr>
        <p:spPr>
          <a:xfrm>
            <a:off x="1645920" y="3072384"/>
            <a:ext cx="310896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02A44"/>
              </a:buClr>
              <a:buSzPts val="1450"/>
              <a:buFont typeface="Arial"/>
              <a:buNone/>
            </a:pPr>
            <a:r>
              <a:rPr lang="en-GB" sz="1450" b="1">
                <a:solidFill>
                  <a:srgbClr val="202A44"/>
                </a:solidFill>
                <a:latin typeface="Arial"/>
                <a:ea typeface="Arial"/>
                <a:cs typeface="Arial"/>
                <a:sym typeface="Arial"/>
              </a:rPr>
              <a:t>Engaged &amp; preparing</a:t>
            </a:r>
            <a:endParaRPr sz="14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8" name="Google Shape;618;g3f5bb0ea67f_3_75"/>
          <p:cNvSpPr/>
          <p:nvPr/>
        </p:nvSpPr>
        <p:spPr>
          <a:xfrm>
            <a:off x="1645920" y="3474720"/>
            <a:ext cx="969264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6167"/>
              </a:buClr>
              <a:buSzPts val="1150"/>
              <a:buFont typeface="Arial"/>
              <a:buNone/>
            </a:pPr>
            <a:r>
              <a:rPr lang="en-GB" sz="1150" dirty="0">
                <a:solidFill>
                  <a:srgbClr val="5A6167"/>
                </a:solidFill>
                <a:latin typeface="Arial"/>
                <a:ea typeface="Arial"/>
                <a:cs typeface="Arial"/>
                <a:sym typeface="Arial"/>
              </a:rPr>
              <a:t>Angola, Botswana, Cabo Verde, Lesotho, Namibia, Senegal, Zimbabwe</a:t>
            </a:r>
            <a:endParaRPr sz="115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9" name="Google Shape;619;g3f5bb0ea67f_3_75"/>
          <p:cNvSpPr/>
          <p:nvPr/>
        </p:nvSpPr>
        <p:spPr>
          <a:xfrm>
            <a:off x="502920" y="4014216"/>
            <a:ext cx="11155680" cy="960120"/>
          </a:xfrm>
          <a:prstGeom prst="roundRect">
            <a:avLst>
              <a:gd name="adj" fmla="val 5714"/>
            </a:avLst>
          </a:prstGeom>
          <a:solidFill>
            <a:srgbClr val="FAFAFA"/>
          </a:solidFill>
          <a:ln w="9525" cap="flat" cmpd="sng">
            <a:solidFill>
              <a:srgbClr val="BFC5C0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12700" dir="5400000" algn="bl" rotWithShape="0">
              <a:srgbClr val="000000">
                <a:alpha val="5882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0" name="Google Shape;620;g3f5bb0ea67f_3_75"/>
          <p:cNvSpPr/>
          <p:nvPr/>
        </p:nvSpPr>
        <p:spPr>
          <a:xfrm>
            <a:off x="731520" y="4151376"/>
            <a:ext cx="685800" cy="685800"/>
          </a:xfrm>
          <a:prstGeom prst="ellipse">
            <a:avLst/>
          </a:prstGeom>
          <a:solidFill>
            <a:srgbClr val="202A4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1" name="Google Shape;621;g3f5bb0ea67f_3_75"/>
          <p:cNvSpPr/>
          <p:nvPr/>
        </p:nvSpPr>
        <p:spPr>
          <a:xfrm>
            <a:off x="731520" y="4151376"/>
            <a:ext cx="6858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lang="en-GB" sz="20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2" name="Google Shape;622;g3f5bb0ea67f_3_75"/>
          <p:cNvSpPr/>
          <p:nvPr/>
        </p:nvSpPr>
        <p:spPr>
          <a:xfrm>
            <a:off x="1645920" y="4142232"/>
            <a:ext cx="310896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02A44"/>
              </a:buClr>
              <a:buSzPts val="1450"/>
              <a:buFont typeface="Arial"/>
              <a:buNone/>
            </a:pPr>
            <a:r>
              <a:rPr lang="en-GB" sz="1450" b="1">
                <a:solidFill>
                  <a:srgbClr val="202A44"/>
                </a:solidFill>
                <a:latin typeface="Arial"/>
                <a:ea typeface="Arial"/>
                <a:cs typeface="Arial"/>
                <a:sym typeface="Arial"/>
              </a:rPr>
              <a:t>Early stage</a:t>
            </a:r>
            <a:endParaRPr sz="14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3" name="Google Shape;623;g3f5bb0ea67f_3_75"/>
          <p:cNvSpPr/>
          <p:nvPr/>
        </p:nvSpPr>
        <p:spPr>
          <a:xfrm>
            <a:off x="1645920" y="4544568"/>
            <a:ext cx="969264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6167"/>
              </a:buClr>
              <a:buSzPts val="1150"/>
              <a:buFont typeface="Arial"/>
              <a:buNone/>
            </a:pPr>
            <a:r>
              <a:rPr lang="en-GB" sz="1150">
                <a:solidFill>
                  <a:srgbClr val="5A6167"/>
                </a:solidFill>
                <a:latin typeface="Arial"/>
                <a:ea typeface="Arial"/>
                <a:cs typeface="Arial"/>
                <a:sym typeface="Arial"/>
              </a:rPr>
              <a:t>DRC, Eswatini, Malawi, Morocco</a:t>
            </a:r>
            <a:endParaRPr sz="11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4" name="Google Shape;624;g3f5bb0ea67f_3_75"/>
          <p:cNvSpPr/>
          <p:nvPr/>
        </p:nvSpPr>
        <p:spPr>
          <a:xfrm>
            <a:off x="502920" y="5084064"/>
            <a:ext cx="11155680" cy="960120"/>
          </a:xfrm>
          <a:prstGeom prst="roundRect">
            <a:avLst>
              <a:gd name="adj" fmla="val 5714"/>
            </a:avLst>
          </a:prstGeom>
          <a:solidFill>
            <a:srgbClr val="FAFAFA"/>
          </a:solidFill>
          <a:ln w="9525" cap="flat" cmpd="sng">
            <a:solidFill>
              <a:srgbClr val="BFC5C0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12700" dir="5400000" algn="bl" rotWithShape="0">
              <a:srgbClr val="000000">
                <a:alpha val="5882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5" name="Google Shape;625;g3f5bb0ea67f_3_75"/>
          <p:cNvSpPr/>
          <p:nvPr/>
        </p:nvSpPr>
        <p:spPr>
          <a:xfrm>
            <a:off x="731520" y="5221224"/>
            <a:ext cx="685800" cy="685800"/>
          </a:xfrm>
          <a:prstGeom prst="ellipse">
            <a:avLst/>
          </a:prstGeom>
          <a:solidFill>
            <a:srgbClr val="5A61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6" name="Google Shape;626;g3f5bb0ea67f_3_75"/>
          <p:cNvSpPr/>
          <p:nvPr/>
        </p:nvSpPr>
        <p:spPr>
          <a:xfrm>
            <a:off x="731520" y="5221224"/>
            <a:ext cx="6858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lang="en-GB" sz="20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7" name="Google Shape;627;g3f5bb0ea67f_3_75"/>
          <p:cNvSpPr/>
          <p:nvPr/>
        </p:nvSpPr>
        <p:spPr>
          <a:xfrm>
            <a:off x="1645920" y="5212080"/>
            <a:ext cx="310896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02A44"/>
              </a:buClr>
              <a:buSzPts val="1450"/>
              <a:buFont typeface="Arial"/>
              <a:buNone/>
            </a:pPr>
            <a:r>
              <a:rPr lang="en-GB" sz="1450" b="1">
                <a:solidFill>
                  <a:srgbClr val="202A44"/>
                </a:solidFill>
                <a:latin typeface="Arial"/>
                <a:ea typeface="Arial"/>
                <a:cs typeface="Arial"/>
                <a:sym typeface="Arial"/>
              </a:rPr>
              <a:t>Not yet engaged</a:t>
            </a:r>
            <a:endParaRPr sz="14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8" name="Google Shape;628;g3f5bb0ea67f_3_75"/>
          <p:cNvSpPr/>
          <p:nvPr/>
        </p:nvSpPr>
        <p:spPr>
          <a:xfrm>
            <a:off x="1645920" y="5614416"/>
            <a:ext cx="969264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6167"/>
              </a:buClr>
              <a:buSzPts val="1150"/>
              <a:buFont typeface="Arial"/>
              <a:buNone/>
            </a:pPr>
            <a:r>
              <a:rPr lang="en-GB" sz="1150">
                <a:solidFill>
                  <a:srgbClr val="5A6167"/>
                </a:solidFill>
                <a:latin typeface="Arial"/>
                <a:ea typeface="Arial"/>
                <a:cs typeface="Arial"/>
                <a:sym typeface="Arial"/>
              </a:rPr>
              <a:t>Djibouti, Ghana, Guinea Bissau, Mozambique, Sierra Leone, Somalia, South Sudan, Tunisia</a:t>
            </a:r>
            <a:endParaRPr sz="11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9" name="Google Shape;629;g3f5bb0ea67f_3_75"/>
          <p:cNvSpPr/>
          <p:nvPr/>
        </p:nvSpPr>
        <p:spPr>
          <a:xfrm>
            <a:off x="0" y="6775704"/>
            <a:ext cx="12191695" cy="82296"/>
          </a:xfrm>
          <a:prstGeom prst="rect">
            <a:avLst/>
          </a:prstGeom>
          <a:solidFill>
            <a:srgbClr val="00A6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630" name="Google Shape;630;g3f5bb0ea67f_3_75"/>
          <p:cNvCxnSpPr/>
          <p:nvPr/>
        </p:nvCxnSpPr>
        <p:spPr>
          <a:xfrm>
            <a:off x="502920" y="6327648"/>
            <a:ext cx="3291840" cy="0"/>
          </a:xfrm>
          <a:prstGeom prst="straightConnector1">
            <a:avLst/>
          </a:prstGeom>
          <a:noFill/>
          <a:ln w="12700" cap="flat" cmpd="sng">
            <a:solidFill>
              <a:srgbClr val="24282A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31" name="Google Shape;631;g3f5bb0ea67f_3_75"/>
          <p:cNvSpPr/>
          <p:nvPr/>
        </p:nvSpPr>
        <p:spPr>
          <a:xfrm>
            <a:off x="502920" y="6473952"/>
            <a:ext cx="182880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6167"/>
              </a:buClr>
              <a:buSzPts val="900"/>
              <a:buFont typeface="Arial"/>
              <a:buNone/>
            </a:pPr>
            <a:r>
              <a:rPr lang="en-GB" sz="900">
                <a:solidFill>
                  <a:srgbClr val="5A6167"/>
                </a:solidFill>
                <a:latin typeface="Arial"/>
                <a:ea typeface="Arial"/>
                <a:cs typeface="Arial"/>
                <a:sym typeface="Arial"/>
              </a:rPr>
              <a:t>Page 25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2" name="Google Shape;632;g3f5bb0ea67f_3_75"/>
          <p:cNvSpPr/>
          <p:nvPr/>
        </p:nvSpPr>
        <p:spPr>
          <a:xfrm>
            <a:off x="7071055" y="6473952"/>
            <a:ext cx="457200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5A6167"/>
              </a:buClr>
              <a:buSzPts val="900"/>
              <a:buFont typeface="Arial"/>
              <a:buNone/>
            </a:pPr>
            <a:r>
              <a:rPr lang="en-GB" sz="900">
                <a:solidFill>
                  <a:srgbClr val="5A6167"/>
                </a:solidFill>
                <a:latin typeface="Arial"/>
                <a:ea typeface="Arial"/>
                <a:cs typeface="Arial"/>
                <a:sym typeface="Arial"/>
              </a:rPr>
              <a:t>7th ACQF Continental Forum · QCP · Session 1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8" name="Google Shape;638;g3f5bb0ea67f_3_106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2920" y="292608"/>
            <a:ext cx="960120" cy="324612"/>
          </a:xfrm>
          <a:prstGeom prst="rect">
            <a:avLst/>
          </a:prstGeom>
          <a:noFill/>
          <a:ln>
            <a:noFill/>
          </a:ln>
        </p:spPr>
      </p:pic>
      <p:sp>
        <p:nvSpPr>
          <p:cNvPr id="639" name="Google Shape;639;g3f5bb0ea67f_3_106"/>
          <p:cNvSpPr/>
          <p:nvPr/>
        </p:nvSpPr>
        <p:spPr>
          <a:xfrm>
            <a:off x="502920" y="749808"/>
            <a:ext cx="1115568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A643"/>
              </a:buClr>
              <a:buSzPts val="2600"/>
              <a:buFont typeface="Arial"/>
              <a:buNone/>
            </a:pPr>
            <a:r>
              <a:rPr lang="en-GB" sz="2600" b="1">
                <a:solidFill>
                  <a:srgbClr val="00A643"/>
                </a:solidFill>
                <a:latin typeface="Arial"/>
                <a:ea typeface="Arial"/>
                <a:cs typeface="Arial"/>
                <a:sym typeface="Arial"/>
              </a:rPr>
              <a:t>What's standing in the way</a:t>
            </a: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0" name="Google Shape;640;g3f5bb0ea67f_3_106"/>
          <p:cNvSpPr/>
          <p:nvPr/>
        </p:nvSpPr>
        <p:spPr>
          <a:xfrm>
            <a:off x="502920" y="1371600"/>
            <a:ext cx="1115568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6167"/>
              </a:buClr>
              <a:buSzPts val="1300"/>
              <a:buFont typeface="Arial"/>
              <a:buNone/>
            </a:pPr>
            <a:r>
              <a:rPr lang="en-GB" sz="1300" i="1">
                <a:solidFill>
                  <a:srgbClr val="5A6167"/>
                </a:solidFill>
                <a:latin typeface="Arial"/>
                <a:ea typeface="Arial"/>
                <a:cs typeface="Arial"/>
                <a:sym typeface="Arial"/>
              </a:rPr>
              <a:t>The same handful of blockers recur across the continent and none of them are about the platform itself.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1" name="Google Shape;641;g3f5bb0ea67f_3_106"/>
          <p:cNvSpPr/>
          <p:nvPr/>
        </p:nvSpPr>
        <p:spPr>
          <a:xfrm>
            <a:off x="502920" y="1965960"/>
            <a:ext cx="2651760" cy="3566160"/>
          </a:xfrm>
          <a:prstGeom prst="roundRect">
            <a:avLst>
              <a:gd name="adj" fmla="val 2069"/>
            </a:avLst>
          </a:prstGeom>
          <a:solidFill>
            <a:srgbClr val="FAFAFA"/>
          </a:solidFill>
          <a:ln w="9525" cap="flat" cmpd="sng">
            <a:solidFill>
              <a:srgbClr val="BFC5C0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12700" dir="5400000" algn="bl" rotWithShape="0">
              <a:srgbClr val="000000">
                <a:alpha val="5882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2" name="Google Shape;642;g3f5bb0ea67f_3_106"/>
          <p:cNvSpPr/>
          <p:nvPr/>
        </p:nvSpPr>
        <p:spPr>
          <a:xfrm>
            <a:off x="1531620" y="2240280"/>
            <a:ext cx="594360" cy="594360"/>
          </a:xfrm>
          <a:prstGeom prst="ellipse">
            <a:avLst/>
          </a:prstGeom>
          <a:solidFill>
            <a:srgbClr val="202A4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43" name="Google Shape;643;g3f5bb0ea67f_3_106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86154" y="2394814"/>
            <a:ext cx="285293" cy="285293"/>
          </a:xfrm>
          <a:prstGeom prst="rect">
            <a:avLst/>
          </a:prstGeom>
          <a:noFill/>
          <a:ln>
            <a:noFill/>
          </a:ln>
        </p:spPr>
      </p:pic>
      <p:sp>
        <p:nvSpPr>
          <p:cNvPr id="644" name="Google Shape;644;g3f5bb0ea67f_3_106"/>
          <p:cNvSpPr/>
          <p:nvPr/>
        </p:nvSpPr>
        <p:spPr>
          <a:xfrm>
            <a:off x="685800" y="3017520"/>
            <a:ext cx="2286000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02A44"/>
              </a:buClr>
              <a:buSzPts val="1300"/>
              <a:buFont typeface="Arial"/>
              <a:buNone/>
            </a:pPr>
            <a:r>
              <a:rPr lang="en-GB" sz="1300" b="1">
                <a:solidFill>
                  <a:srgbClr val="202A44"/>
                </a:solidFill>
                <a:latin typeface="Arial"/>
                <a:ea typeface="Arial"/>
                <a:cs typeface="Arial"/>
                <a:sym typeface="Arial"/>
              </a:rPr>
              <a:t>Unstructured data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5" name="Google Shape;645;g3f5bb0ea67f_3_106"/>
          <p:cNvSpPr/>
          <p:nvPr/>
        </p:nvSpPr>
        <p:spPr>
          <a:xfrm>
            <a:off x="731520" y="3703320"/>
            <a:ext cx="2194560" cy="164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5A6167"/>
              </a:buClr>
              <a:buSzPts val="1150"/>
              <a:buFont typeface="Arial"/>
              <a:buNone/>
            </a:pPr>
            <a:r>
              <a:rPr lang="en-GB" sz="1150">
                <a:solidFill>
                  <a:srgbClr val="5A6167"/>
                </a:solidFill>
                <a:latin typeface="Arial"/>
                <a:ea typeface="Arial"/>
                <a:cs typeface="Arial"/>
                <a:sym typeface="Arial"/>
              </a:rPr>
              <a:t>Qualifications sitting in Word, Excel or PDF rather than a database.</a:t>
            </a:r>
            <a:endParaRPr sz="11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6" name="Google Shape;646;g3f5bb0ea67f_3_106"/>
          <p:cNvSpPr/>
          <p:nvPr/>
        </p:nvSpPr>
        <p:spPr>
          <a:xfrm>
            <a:off x="3337560" y="1965960"/>
            <a:ext cx="2651760" cy="3566160"/>
          </a:xfrm>
          <a:prstGeom prst="roundRect">
            <a:avLst>
              <a:gd name="adj" fmla="val 2069"/>
            </a:avLst>
          </a:prstGeom>
          <a:solidFill>
            <a:srgbClr val="FAFAFA"/>
          </a:solidFill>
          <a:ln w="9525" cap="flat" cmpd="sng">
            <a:solidFill>
              <a:srgbClr val="BFC5C0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12700" dir="5400000" algn="bl" rotWithShape="0">
              <a:srgbClr val="000000">
                <a:alpha val="5882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7" name="Google Shape;647;g3f5bb0ea67f_3_106"/>
          <p:cNvSpPr/>
          <p:nvPr/>
        </p:nvSpPr>
        <p:spPr>
          <a:xfrm>
            <a:off x="4366260" y="2240280"/>
            <a:ext cx="594360" cy="594360"/>
          </a:xfrm>
          <a:prstGeom prst="ellipse">
            <a:avLst/>
          </a:prstGeom>
          <a:solidFill>
            <a:srgbClr val="CEB37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48" name="Google Shape;648;g3f5bb0ea67f_3_106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20794" y="2394814"/>
            <a:ext cx="285293" cy="285293"/>
          </a:xfrm>
          <a:prstGeom prst="rect">
            <a:avLst/>
          </a:prstGeom>
          <a:noFill/>
          <a:ln>
            <a:noFill/>
          </a:ln>
        </p:spPr>
      </p:pic>
      <p:sp>
        <p:nvSpPr>
          <p:cNvPr id="649" name="Google Shape;649;g3f5bb0ea67f_3_106"/>
          <p:cNvSpPr/>
          <p:nvPr/>
        </p:nvSpPr>
        <p:spPr>
          <a:xfrm>
            <a:off x="3520440" y="3017520"/>
            <a:ext cx="2286000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02A44"/>
              </a:buClr>
              <a:buSzPts val="1300"/>
              <a:buFont typeface="Arial"/>
              <a:buNone/>
            </a:pPr>
            <a:r>
              <a:rPr lang="en-GB" sz="1300" b="1">
                <a:solidFill>
                  <a:srgbClr val="202A44"/>
                </a:solidFill>
                <a:latin typeface="Arial"/>
                <a:ea typeface="Arial"/>
                <a:cs typeface="Arial"/>
                <a:sym typeface="Arial"/>
              </a:rPr>
              <a:t>National systems in flux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0" name="Google Shape;650;g3f5bb0ea67f_3_106"/>
          <p:cNvSpPr/>
          <p:nvPr/>
        </p:nvSpPr>
        <p:spPr>
          <a:xfrm>
            <a:off x="3566160" y="3703320"/>
            <a:ext cx="2194560" cy="164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5A6167"/>
              </a:buClr>
              <a:buSzPts val="1150"/>
              <a:buFont typeface="Arial"/>
              <a:buNone/>
            </a:pPr>
            <a:r>
              <a:rPr lang="en-GB" sz="1150">
                <a:solidFill>
                  <a:srgbClr val="5A6167"/>
                </a:solidFill>
                <a:latin typeface="Arial"/>
                <a:ea typeface="Arial"/>
                <a:cs typeface="Arial"/>
                <a:sym typeface="Arial"/>
              </a:rPr>
              <a:t>New national databases being built delay QCP integration until they stabilise.</a:t>
            </a:r>
            <a:endParaRPr sz="11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1" name="Google Shape;651;g3f5bb0ea67f_3_106"/>
          <p:cNvSpPr/>
          <p:nvPr/>
        </p:nvSpPr>
        <p:spPr>
          <a:xfrm>
            <a:off x="6172200" y="1965960"/>
            <a:ext cx="2651760" cy="3566160"/>
          </a:xfrm>
          <a:prstGeom prst="roundRect">
            <a:avLst>
              <a:gd name="adj" fmla="val 2069"/>
            </a:avLst>
          </a:prstGeom>
          <a:solidFill>
            <a:srgbClr val="FAFAFA"/>
          </a:solidFill>
          <a:ln w="9525" cap="flat" cmpd="sng">
            <a:solidFill>
              <a:srgbClr val="BFC5C0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12700" dir="5400000" algn="bl" rotWithShape="0">
              <a:srgbClr val="000000">
                <a:alpha val="5882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2" name="Google Shape;652;g3f5bb0ea67f_3_106"/>
          <p:cNvSpPr/>
          <p:nvPr/>
        </p:nvSpPr>
        <p:spPr>
          <a:xfrm>
            <a:off x="7200900" y="2240280"/>
            <a:ext cx="594360" cy="594360"/>
          </a:xfrm>
          <a:prstGeom prst="ellipse">
            <a:avLst/>
          </a:prstGeom>
          <a:solidFill>
            <a:srgbClr val="00A6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53" name="Google Shape;653;g3f5bb0ea67f_3_106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355434" y="2394814"/>
            <a:ext cx="285293" cy="285293"/>
          </a:xfrm>
          <a:prstGeom prst="rect">
            <a:avLst/>
          </a:prstGeom>
          <a:noFill/>
          <a:ln>
            <a:noFill/>
          </a:ln>
        </p:spPr>
      </p:pic>
      <p:sp>
        <p:nvSpPr>
          <p:cNvPr id="654" name="Google Shape;654;g3f5bb0ea67f_3_106"/>
          <p:cNvSpPr/>
          <p:nvPr/>
        </p:nvSpPr>
        <p:spPr>
          <a:xfrm>
            <a:off x="6355080" y="3017520"/>
            <a:ext cx="2286000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02A44"/>
              </a:buClr>
              <a:buSzPts val="1300"/>
              <a:buFont typeface="Arial"/>
              <a:buNone/>
            </a:pPr>
            <a:r>
              <a:rPr lang="en-GB" sz="1300" b="1">
                <a:solidFill>
                  <a:srgbClr val="202A44"/>
                </a:solidFill>
                <a:latin typeface="Arial"/>
                <a:ea typeface="Arial"/>
                <a:cs typeface="Arial"/>
                <a:sym typeface="Arial"/>
              </a:rPr>
              <a:t>Institutional fragmentation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5" name="Google Shape;655;g3f5bb0ea67f_3_106"/>
          <p:cNvSpPr/>
          <p:nvPr/>
        </p:nvSpPr>
        <p:spPr>
          <a:xfrm>
            <a:off x="6400800" y="3703320"/>
            <a:ext cx="2194560" cy="164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5A6167"/>
              </a:buClr>
              <a:buSzPts val="1150"/>
              <a:buFont typeface="Arial"/>
              <a:buNone/>
            </a:pPr>
            <a:r>
              <a:rPr lang="en-GB" sz="1150">
                <a:solidFill>
                  <a:srgbClr val="5A6167"/>
                </a:solidFill>
                <a:latin typeface="Arial"/>
                <a:ea typeface="Arial"/>
                <a:cs typeface="Arial"/>
                <a:sym typeface="Arial"/>
              </a:rPr>
              <a:t>No single NQF authority yet — data split across ministries or agencies.</a:t>
            </a:r>
            <a:endParaRPr sz="11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6" name="Google Shape;656;g3f5bb0ea67f_3_106"/>
          <p:cNvSpPr/>
          <p:nvPr/>
        </p:nvSpPr>
        <p:spPr>
          <a:xfrm>
            <a:off x="9006840" y="1965960"/>
            <a:ext cx="2651760" cy="3566160"/>
          </a:xfrm>
          <a:prstGeom prst="roundRect">
            <a:avLst>
              <a:gd name="adj" fmla="val 2069"/>
            </a:avLst>
          </a:prstGeom>
          <a:solidFill>
            <a:srgbClr val="FAFAFA"/>
          </a:solidFill>
          <a:ln w="9525" cap="flat" cmpd="sng">
            <a:solidFill>
              <a:srgbClr val="BFC5C0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12700" dir="5400000" algn="bl" rotWithShape="0">
              <a:srgbClr val="000000">
                <a:alpha val="5882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7" name="Google Shape;657;g3f5bb0ea67f_3_106"/>
          <p:cNvSpPr/>
          <p:nvPr/>
        </p:nvSpPr>
        <p:spPr>
          <a:xfrm>
            <a:off x="10035540" y="2240280"/>
            <a:ext cx="594360" cy="594360"/>
          </a:xfrm>
          <a:prstGeom prst="ellipse">
            <a:avLst/>
          </a:prstGeom>
          <a:solidFill>
            <a:srgbClr val="971B2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58" name="Google Shape;658;g3f5bb0ea67f_3_106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190074" y="2394814"/>
            <a:ext cx="285293" cy="285293"/>
          </a:xfrm>
          <a:prstGeom prst="rect">
            <a:avLst/>
          </a:prstGeom>
          <a:noFill/>
          <a:ln>
            <a:noFill/>
          </a:ln>
        </p:spPr>
      </p:pic>
      <p:sp>
        <p:nvSpPr>
          <p:cNvPr id="659" name="Google Shape;659;g3f5bb0ea67f_3_106"/>
          <p:cNvSpPr/>
          <p:nvPr/>
        </p:nvSpPr>
        <p:spPr>
          <a:xfrm>
            <a:off x="9189720" y="3017520"/>
            <a:ext cx="2286000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02A44"/>
              </a:buClr>
              <a:buSzPts val="1300"/>
              <a:buFont typeface="Arial"/>
              <a:buNone/>
            </a:pPr>
            <a:r>
              <a:rPr lang="en-GB" sz="1300" b="1">
                <a:solidFill>
                  <a:srgbClr val="202A44"/>
                </a:solidFill>
                <a:latin typeface="Arial"/>
                <a:ea typeface="Arial"/>
                <a:cs typeface="Arial"/>
                <a:sym typeface="Arial"/>
              </a:rPr>
              <a:t>Competing priorities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0" name="Google Shape;660;g3f5bb0ea67f_3_106"/>
          <p:cNvSpPr/>
          <p:nvPr/>
        </p:nvSpPr>
        <p:spPr>
          <a:xfrm>
            <a:off x="9235440" y="3703320"/>
            <a:ext cx="2194560" cy="164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5A6167"/>
              </a:buClr>
              <a:buSzPts val="1150"/>
              <a:buFont typeface="Arial"/>
              <a:buNone/>
            </a:pPr>
            <a:r>
              <a:rPr lang="en-GB" sz="1150">
                <a:solidFill>
                  <a:srgbClr val="5A6167"/>
                </a:solidFill>
                <a:latin typeface="Arial"/>
                <a:ea typeface="Arial"/>
                <a:cs typeface="Arial"/>
                <a:sym typeface="Arial"/>
              </a:rPr>
              <a:t>Automated data exchange sometimes ranks below other pressing institutional work.</a:t>
            </a:r>
            <a:endParaRPr sz="11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1" name="Google Shape;661;g3f5bb0ea67f_3_106"/>
          <p:cNvSpPr/>
          <p:nvPr/>
        </p:nvSpPr>
        <p:spPr>
          <a:xfrm>
            <a:off x="0" y="6775704"/>
            <a:ext cx="12191695" cy="82296"/>
          </a:xfrm>
          <a:prstGeom prst="rect">
            <a:avLst/>
          </a:prstGeom>
          <a:solidFill>
            <a:srgbClr val="00A6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662" name="Google Shape;662;g3f5bb0ea67f_3_106"/>
          <p:cNvCxnSpPr/>
          <p:nvPr/>
        </p:nvCxnSpPr>
        <p:spPr>
          <a:xfrm>
            <a:off x="502920" y="6327648"/>
            <a:ext cx="3291840" cy="0"/>
          </a:xfrm>
          <a:prstGeom prst="straightConnector1">
            <a:avLst/>
          </a:prstGeom>
          <a:noFill/>
          <a:ln w="12700" cap="flat" cmpd="sng">
            <a:solidFill>
              <a:srgbClr val="24282A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63" name="Google Shape;663;g3f5bb0ea67f_3_106"/>
          <p:cNvSpPr/>
          <p:nvPr/>
        </p:nvSpPr>
        <p:spPr>
          <a:xfrm>
            <a:off x="502920" y="6473952"/>
            <a:ext cx="182880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6167"/>
              </a:buClr>
              <a:buSzPts val="900"/>
              <a:buFont typeface="Arial"/>
              <a:buNone/>
            </a:pPr>
            <a:r>
              <a:rPr lang="en-GB" sz="900">
                <a:solidFill>
                  <a:srgbClr val="5A6167"/>
                </a:solidFill>
                <a:latin typeface="Arial"/>
                <a:ea typeface="Arial"/>
                <a:cs typeface="Arial"/>
                <a:sym typeface="Arial"/>
              </a:rPr>
              <a:t>Page 26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4" name="Google Shape;664;g3f5bb0ea67f_3_106"/>
          <p:cNvSpPr/>
          <p:nvPr/>
        </p:nvSpPr>
        <p:spPr>
          <a:xfrm>
            <a:off x="7071055" y="6473952"/>
            <a:ext cx="457200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5A6167"/>
              </a:buClr>
              <a:buSzPts val="900"/>
              <a:buFont typeface="Arial"/>
              <a:buNone/>
            </a:pPr>
            <a:r>
              <a:rPr lang="en-GB" sz="900">
                <a:solidFill>
                  <a:srgbClr val="5A6167"/>
                </a:solidFill>
                <a:latin typeface="Arial"/>
                <a:ea typeface="Arial"/>
                <a:cs typeface="Arial"/>
                <a:sym typeface="Arial"/>
              </a:rPr>
              <a:t>7th ACQF Continental Forum · QCP · Session 1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0" name="Google Shape;670;g3f5bb0ea67f_3_137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2920" y="292608"/>
            <a:ext cx="960120" cy="324612"/>
          </a:xfrm>
          <a:prstGeom prst="rect">
            <a:avLst/>
          </a:prstGeom>
          <a:noFill/>
          <a:ln>
            <a:noFill/>
          </a:ln>
        </p:spPr>
      </p:pic>
      <p:sp>
        <p:nvSpPr>
          <p:cNvPr id="671" name="Google Shape;671;g3f5bb0ea67f_3_137"/>
          <p:cNvSpPr/>
          <p:nvPr/>
        </p:nvSpPr>
        <p:spPr>
          <a:xfrm>
            <a:off x="502920" y="749808"/>
            <a:ext cx="1115568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A643"/>
              </a:buClr>
              <a:buSzPts val="2600"/>
              <a:buFont typeface="Arial"/>
              <a:buNone/>
            </a:pPr>
            <a:r>
              <a:rPr lang="en-GB" sz="2600" b="1">
                <a:solidFill>
                  <a:srgbClr val="00A643"/>
                </a:solidFill>
                <a:latin typeface="Arial"/>
                <a:ea typeface="Arial"/>
                <a:cs typeface="Arial"/>
                <a:sym typeface="Arial"/>
              </a:rPr>
              <a:t>Looking ahead: the Cluster's mandate</a:t>
            </a: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2" name="Google Shape;672;g3f5bb0ea67f_3_137"/>
          <p:cNvSpPr/>
          <p:nvPr/>
        </p:nvSpPr>
        <p:spPr>
          <a:xfrm>
            <a:off x="502920" y="1371600"/>
            <a:ext cx="1115568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6167"/>
              </a:buClr>
              <a:buSzPts val="1300"/>
              <a:buFont typeface="Arial"/>
              <a:buNone/>
            </a:pPr>
            <a:r>
              <a:rPr lang="en-GB" sz="1300" i="1">
                <a:solidFill>
                  <a:srgbClr val="5A6167"/>
                </a:solidFill>
                <a:latin typeface="Arial"/>
                <a:ea typeface="Arial"/>
                <a:cs typeface="Arial"/>
                <a:sym typeface="Arial"/>
              </a:rPr>
              <a:t>Three pillars that frame everything the QCP Cluster does from here.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3" name="Google Shape;673;g3f5bb0ea67f_3_137"/>
          <p:cNvSpPr/>
          <p:nvPr/>
        </p:nvSpPr>
        <p:spPr>
          <a:xfrm>
            <a:off x="502920" y="1965960"/>
            <a:ext cx="3520440" cy="3566160"/>
          </a:xfrm>
          <a:prstGeom prst="roundRect">
            <a:avLst>
              <a:gd name="adj" fmla="val 1558"/>
            </a:avLst>
          </a:prstGeom>
          <a:solidFill>
            <a:srgbClr val="FAFAFA"/>
          </a:solidFill>
          <a:ln w="9525" cap="flat" cmpd="sng">
            <a:solidFill>
              <a:srgbClr val="BFC5C0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12700" dir="5400000" algn="bl" rotWithShape="0">
              <a:srgbClr val="000000">
                <a:alpha val="5882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4" name="Google Shape;674;g3f5bb0ea67f_3_137"/>
          <p:cNvSpPr/>
          <p:nvPr/>
        </p:nvSpPr>
        <p:spPr>
          <a:xfrm>
            <a:off x="1920240" y="2258568"/>
            <a:ext cx="685800" cy="685800"/>
          </a:xfrm>
          <a:prstGeom prst="ellipse">
            <a:avLst/>
          </a:prstGeom>
          <a:solidFill>
            <a:srgbClr val="202A4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75" name="Google Shape;675;g3f5bb0ea67f_3_137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98548" y="2436876"/>
            <a:ext cx="329184" cy="329184"/>
          </a:xfrm>
          <a:prstGeom prst="rect">
            <a:avLst/>
          </a:prstGeom>
          <a:noFill/>
          <a:ln>
            <a:noFill/>
          </a:ln>
        </p:spPr>
      </p:pic>
      <p:sp>
        <p:nvSpPr>
          <p:cNvPr id="676" name="Google Shape;676;g3f5bb0ea67f_3_137"/>
          <p:cNvSpPr/>
          <p:nvPr/>
        </p:nvSpPr>
        <p:spPr>
          <a:xfrm>
            <a:off x="685800" y="3136392"/>
            <a:ext cx="315468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02A44"/>
              </a:buClr>
              <a:buSzPts val="1600"/>
              <a:buFont typeface="Arial"/>
              <a:buNone/>
            </a:pPr>
            <a:r>
              <a:rPr lang="en-GB" sz="1600" b="1">
                <a:solidFill>
                  <a:srgbClr val="202A44"/>
                </a:solidFill>
                <a:latin typeface="Arial"/>
                <a:ea typeface="Arial"/>
                <a:cs typeface="Arial"/>
                <a:sym typeface="Arial"/>
              </a:rPr>
              <a:t>Coordination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7" name="Google Shape;677;g3f5bb0ea67f_3_137"/>
          <p:cNvSpPr/>
          <p:nvPr/>
        </p:nvSpPr>
        <p:spPr>
          <a:xfrm>
            <a:off x="777240" y="3657600"/>
            <a:ext cx="2971800" cy="1737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5A6167"/>
              </a:buClr>
              <a:buSzPts val="1200"/>
              <a:buFont typeface="Arial"/>
              <a:buNone/>
            </a:pPr>
            <a:r>
              <a:rPr lang="en-GB" sz="1200">
                <a:solidFill>
                  <a:srgbClr val="5A6167"/>
                </a:solidFill>
                <a:latin typeface="Arial"/>
                <a:ea typeface="Arial"/>
                <a:cs typeface="Arial"/>
                <a:sym typeface="Arial"/>
              </a:rPr>
              <a:t>Steer and support QCP implementation at national and continental level; nurture the platform's tools and technical practice.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8" name="Google Shape;678;g3f5bb0ea67f_3_137"/>
          <p:cNvSpPr/>
          <p:nvPr/>
        </p:nvSpPr>
        <p:spPr>
          <a:xfrm>
            <a:off x="4279392" y="1965960"/>
            <a:ext cx="3520440" cy="3566160"/>
          </a:xfrm>
          <a:prstGeom prst="roundRect">
            <a:avLst>
              <a:gd name="adj" fmla="val 1558"/>
            </a:avLst>
          </a:prstGeom>
          <a:solidFill>
            <a:srgbClr val="FAFAFA"/>
          </a:solidFill>
          <a:ln w="9525" cap="flat" cmpd="sng">
            <a:solidFill>
              <a:srgbClr val="BFC5C0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12700" dir="5400000" algn="bl" rotWithShape="0">
              <a:srgbClr val="000000">
                <a:alpha val="5882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9" name="Google Shape;679;g3f5bb0ea67f_3_137"/>
          <p:cNvSpPr/>
          <p:nvPr/>
        </p:nvSpPr>
        <p:spPr>
          <a:xfrm>
            <a:off x="5696712" y="2258568"/>
            <a:ext cx="685800" cy="685800"/>
          </a:xfrm>
          <a:prstGeom prst="ellipse">
            <a:avLst/>
          </a:prstGeom>
          <a:solidFill>
            <a:srgbClr val="CEB37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80" name="Google Shape;680;g3f5bb0ea67f_3_137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75020" y="2436876"/>
            <a:ext cx="329184" cy="329184"/>
          </a:xfrm>
          <a:prstGeom prst="rect">
            <a:avLst/>
          </a:prstGeom>
          <a:noFill/>
          <a:ln>
            <a:noFill/>
          </a:ln>
        </p:spPr>
      </p:pic>
      <p:sp>
        <p:nvSpPr>
          <p:cNvPr id="681" name="Google Shape;681;g3f5bb0ea67f_3_137"/>
          <p:cNvSpPr/>
          <p:nvPr/>
        </p:nvSpPr>
        <p:spPr>
          <a:xfrm>
            <a:off x="4462272" y="3136392"/>
            <a:ext cx="315468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02A44"/>
              </a:buClr>
              <a:buSzPts val="1600"/>
              <a:buFont typeface="Arial"/>
              <a:buNone/>
            </a:pPr>
            <a:r>
              <a:rPr lang="en-GB" sz="1600" b="1">
                <a:solidFill>
                  <a:srgbClr val="202A44"/>
                </a:solidFill>
                <a:latin typeface="Arial"/>
                <a:ea typeface="Arial"/>
                <a:cs typeface="Arial"/>
                <a:sym typeface="Arial"/>
              </a:rPr>
              <a:t>Adoption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2" name="Google Shape;682;g3f5bb0ea67f_3_137"/>
          <p:cNvSpPr/>
          <p:nvPr/>
        </p:nvSpPr>
        <p:spPr>
          <a:xfrm>
            <a:off x="4553712" y="3657600"/>
            <a:ext cx="2971800" cy="1737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5A6167"/>
              </a:buClr>
              <a:buSzPts val="1200"/>
              <a:buFont typeface="Arial"/>
              <a:buNone/>
            </a:pPr>
            <a:r>
              <a:rPr lang="en-GB" sz="1200">
                <a:solidFill>
                  <a:srgbClr val="5A6167"/>
                </a:solidFill>
                <a:latin typeface="Arial"/>
                <a:ea typeface="Arial"/>
                <a:cs typeface="Arial"/>
                <a:sym typeface="Arial"/>
              </a:rPr>
              <a:t>Grow country participation, data quality and policy integration the work that unlocks most of the platform's value.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3" name="Google Shape;683;g3f5bb0ea67f_3_137"/>
          <p:cNvSpPr/>
          <p:nvPr/>
        </p:nvSpPr>
        <p:spPr>
          <a:xfrm>
            <a:off x="8055864" y="1965960"/>
            <a:ext cx="3520440" cy="3566160"/>
          </a:xfrm>
          <a:prstGeom prst="roundRect">
            <a:avLst>
              <a:gd name="adj" fmla="val 1558"/>
            </a:avLst>
          </a:prstGeom>
          <a:solidFill>
            <a:srgbClr val="FAFAFA"/>
          </a:solidFill>
          <a:ln w="9525" cap="flat" cmpd="sng">
            <a:solidFill>
              <a:srgbClr val="BFC5C0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12700" dir="5400000" algn="bl" rotWithShape="0">
              <a:srgbClr val="000000">
                <a:alpha val="5882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4" name="Google Shape;684;g3f5bb0ea67f_3_137"/>
          <p:cNvSpPr/>
          <p:nvPr/>
        </p:nvSpPr>
        <p:spPr>
          <a:xfrm>
            <a:off x="9473184" y="2258568"/>
            <a:ext cx="685800" cy="685800"/>
          </a:xfrm>
          <a:prstGeom prst="ellipse">
            <a:avLst/>
          </a:prstGeom>
          <a:solidFill>
            <a:srgbClr val="00A6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85" name="Google Shape;685;g3f5bb0ea67f_3_137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651492" y="2436876"/>
            <a:ext cx="329184" cy="329184"/>
          </a:xfrm>
          <a:prstGeom prst="rect">
            <a:avLst/>
          </a:prstGeom>
          <a:noFill/>
          <a:ln>
            <a:noFill/>
          </a:ln>
        </p:spPr>
      </p:pic>
      <p:sp>
        <p:nvSpPr>
          <p:cNvPr id="686" name="Google Shape;686;g3f5bb0ea67f_3_137"/>
          <p:cNvSpPr/>
          <p:nvPr/>
        </p:nvSpPr>
        <p:spPr>
          <a:xfrm>
            <a:off x="8238744" y="3136392"/>
            <a:ext cx="315468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02A44"/>
              </a:buClr>
              <a:buSzPts val="1600"/>
              <a:buFont typeface="Arial"/>
              <a:buNone/>
            </a:pPr>
            <a:r>
              <a:rPr lang="en-GB" sz="1600" b="1">
                <a:solidFill>
                  <a:srgbClr val="202A44"/>
                </a:solidFill>
                <a:latin typeface="Arial"/>
                <a:ea typeface="Arial"/>
                <a:cs typeface="Arial"/>
                <a:sym typeface="Arial"/>
              </a:rPr>
              <a:t>Sustainability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7" name="Google Shape;687;g3f5bb0ea67f_3_137"/>
          <p:cNvSpPr/>
          <p:nvPr/>
        </p:nvSpPr>
        <p:spPr>
          <a:xfrm>
            <a:off x="8330184" y="3657600"/>
            <a:ext cx="2971800" cy="1737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5A6167"/>
              </a:buClr>
              <a:buSzPts val="1200"/>
              <a:buFont typeface="Arial"/>
              <a:buNone/>
            </a:pPr>
            <a:r>
              <a:rPr lang="en-GB" sz="1200">
                <a:solidFill>
                  <a:srgbClr val="5A6167"/>
                </a:solidFill>
                <a:latin typeface="Arial"/>
                <a:ea typeface="Arial"/>
                <a:cs typeface="Arial"/>
                <a:sym typeface="Arial"/>
              </a:rPr>
              <a:t>Work with Cluster 5 (Financing) and Cluster 4 (Communication) so the platform is politically and financially anchored beyond ACQF-II.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8" name="Google Shape;688;g3f5bb0ea67f_3_137"/>
          <p:cNvSpPr/>
          <p:nvPr/>
        </p:nvSpPr>
        <p:spPr>
          <a:xfrm>
            <a:off x="0" y="6775704"/>
            <a:ext cx="12191695" cy="82296"/>
          </a:xfrm>
          <a:prstGeom prst="rect">
            <a:avLst/>
          </a:prstGeom>
          <a:solidFill>
            <a:srgbClr val="00A6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689" name="Google Shape;689;g3f5bb0ea67f_3_137"/>
          <p:cNvCxnSpPr/>
          <p:nvPr/>
        </p:nvCxnSpPr>
        <p:spPr>
          <a:xfrm>
            <a:off x="502920" y="6327648"/>
            <a:ext cx="3291840" cy="0"/>
          </a:xfrm>
          <a:prstGeom prst="straightConnector1">
            <a:avLst/>
          </a:prstGeom>
          <a:noFill/>
          <a:ln w="12700" cap="flat" cmpd="sng">
            <a:solidFill>
              <a:srgbClr val="24282A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90" name="Google Shape;690;g3f5bb0ea67f_3_137"/>
          <p:cNvSpPr/>
          <p:nvPr/>
        </p:nvSpPr>
        <p:spPr>
          <a:xfrm>
            <a:off x="502920" y="6473952"/>
            <a:ext cx="182880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6167"/>
              </a:buClr>
              <a:buSzPts val="900"/>
              <a:buFont typeface="Arial"/>
              <a:buNone/>
            </a:pPr>
            <a:r>
              <a:rPr lang="en-GB" sz="900">
                <a:solidFill>
                  <a:srgbClr val="5A6167"/>
                </a:solidFill>
                <a:latin typeface="Arial"/>
                <a:ea typeface="Arial"/>
                <a:cs typeface="Arial"/>
                <a:sym typeface="Arial"/>
              </a:rPr>
              <a:t>Page 27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1" name="Google Shape;691;g3f5bb0ea67f_3_137"/>
          <p:cNvSpPr/>
          <p:nvPr/>
        </p:nvSpPr>
        <p:spPr>
          <a:xfrm>
            <a:off x="7071055" y="6473952"/>
            <a:ext cx="457200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5A6167"/>
              </a:buClr>
              <a:buSzPts val="900"/>
              <a:buFont typeface="Arial"/>
              <a:buNone/>
            </a:pPr>
            <a:r>
              <a:rPr lang="en-GB" sz="900">
                <a:solidFill>
                  <a:srgbClr val="5A6167"/>
                </a:solidFill>
                <a:latin typeface="Arial"/>
                <a:ea typeface="Arial"/>
                <a:cs typeface="Arial"/>
                <a:sym typeface="Arial"/>
              </a:rPr>
              <a:t>7th ACQF Continental Forum · QCP · Session 1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7" name="Google Shape;697;g3f5bb0ea67f_3_163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2920" y="292608"/>
            <a:ext cx="960120" cy="324612"/>
          </a:xfrm>
          <a:prstGeom prst="rect">
            <a:avLst/>
          </a:prstGeom>
          <a:noFill/>
          <a:ln>
            <a:noFill/>
          </a:ln>
        </p:spPr>
      </p:pic>
      <p:sp>
        <p:nvSpPr>
          <p:cNvPr id="698" name="Google Shape;698;g3f5bb0ea67f_3_163"/>
          <p:cNvSpPr/>
          <p:nvPr/>
        </p:nvSpPr>
        <p:spPr>
          <a:xfrm>
            <a:off x="502920" y="749808"/>
            <a:ext cx="1115568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A643"/>
              </a:buClr>
              <a:buSzPts val="2600"/>
              <a:buFont typeface="Arial"/>
              <a:buNone/>
            </a:pPr>
            <a:r>
              <a:rPr lang="en-GB" sz="2600" b="1">
                <a:solidFill>
                  <a:srgbClr val="00A643"/>
                </a:solidFill>
                <a:latin typeface="Arial"/>
                <a:ea typeface="Arial"/>
                <a:cs typeface="Arial"/>
                <a:sym typeface="Arial"/>
              </a:rPr>
              <a:t>Continuity is secured</a:t>
            </a: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9" name="Google Shape;699;g3f5bb0ea67f_3_163"/>
          <p:cNvSpPr/>
          <p:nvPr/>
        </p:nvSpPr>
        <p:spPr>
          <a:xfrm>
            <a:off x="502920" y="1371600"/>
            <a:ext cx="1115568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6167"/>
              </a:buClr>
              <a:buSzPts val="1300"/>
              <a:buFont typeface="Arial"/>
              <a:buNone/>
            </a:pPr>
            <a:r>
              <a:rPr lang="en-GB" sz="1300" i="1">
                <a:solidFill>
                  <a:srgbClr val="5A6167"/>
                </a:solidFill>
                <a:latin typeface="Arial"/>
                <a:ea typeface="Arial"/>
                <a:cs typeface="Arial"/>
                <a:sym typeface="Arial"/>
              </a:rPr>
              <a:t>The bridge to a longer-term governance decision — not the destination.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0" name="Google Shape;700;g3f5bb0ea67f_3_163"/>
          <p:cNvSpPr/>
          <p:nvPr/>
        </p:nvSpPr>
        <p:spPr>
          <a:xfrm>
            <a:off x="502920" y="1920240"/>
            <a:ext cx="11155680" cy="1234440"/>
          </a:xfrm>
          <a:prstGeom prst="roundRect">
            <a:avLst>
              <a:gd name="adj" fmla="val 4444"/>
            </a:avLst>
          </a:prstGeom>
          <a:solidFill>
            <a:srgbClr val="FAFAFA"/>
          </a:solidFill>
          <a:ln w="9525" cap="flat" cmpd="sng">
            <a:solidFill>
              <a:srgbClr val="BFC5C0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12700" dir="5400000" algn="bl" rotWithShape="0">
              <a:srgbClr val="000000">
                <a:alpha val="5882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1" name="Google Shape;701;g3f5bb0ea67f_3_163"/>
          <p:cNvSpPr/>
          <p:nvPr/>
        </p:nvSpPr>
        <p:spPr>
          <a:xfrm>
            <a:off x="731520" y="2148840"/>
            <a:ext cx="777240" cy="777240"/>
          </a:xfrm>
          <a:prstGeom prst="ellipse">
            <a:avLst/>
          </a:prstGeom>
          <a:solidFill>
            <a:srgbClr val="202A4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02" name="Google Shape;702;g3f5bb0ea67f_3_163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33602" y="2350922"/>
            <a:ext cx="373075" cy="373075"/>
          </a:xfrm>
          <a:prstGeom prst="rect">
            <a:avLst/>
          </a:prstGeom>
          <a:noFill/>
          <a:ln>
            <a:noFill/>
          </a:ln>
        </p:spPr>
      </p:pic>
      <p:sp>
        <p:nvSpPr>
          <p:cNvPr id="703" name="Google Shape;703;g3f5bb0ea67f_3_163"/>
          <p:cNvSpPr/>
          <p:nvPr/>
        </p:nvSpPr>
        <p:spPr>
          <a:xfrm>
            <a:off x="1737360" y="2066544"/>
            <a:ext cx="950976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02A44"/>
              </a:buClr>
              <a:buSzPts val="1550"/>
              <a:buFont typeface="Arial"/>
              <a:buNone/>
            </a:pPr>
            <a:r>
              <a:rPr lang="en-GB" sz="1550" b="1">
                <a:solidFill>
                  <a:srgbClr val="202A44"/>
                </a:solidFill>
                <a:latin typeface="Arial"/>
                <a:ea typeface="Arial"/>
                <a:cs typeface="Arial"/>
                <a:sym typeface="Arial"/>
              </a:rPr>
              <a:t>ETF hosting through 2027</a:t>
            </a:r>
            <a:endParaRPr sz="15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4" name="Google Shape;704;g3f5bb0ea67f_3_163"/>
          <p:cNvSpPr/>
          <p:nvPr/>
        </p:nvSpPr>
        <p:spPr>
          <a:xfrm>
            <a:off x="1737360" y="2487168"/>
            <a:ext cx="9509760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6167"/>
              </a:buClr>
              <a:buSzPts val="1200"/>
              <a:buFont typeface="Arial"/>
              <a:buNone/>
            </a:pPr>
            <a:r>
              <a:rPr lang="en-GB" sz="1200">
                <a:solidFill>
                  <a:srgbClr val="5A6167"/>
                </a:solidFill>
                <a:latin typeface="Arial"/>
                <a:ea typeface="Arial"/>
                <a:cs typeface="Arial"/>
                <a:sym typeface="Arial"/>
              </a:rPr>
              <a:t>A deliberate bridge to keep the platform live  Anatolii</a:t>
            </a:r>
            <a:r>
              <a:rPr lang="en-GB" sz="1200">
                <a:solidFill>
                  <a:srgbClr val="5A6167"/>
                </a:solidFill>
              </a:rPr>
              <a:t>, Zalan </a:t>
            </a:r>
            <a:r>
              <a:rPr lang="en-GB" sz="1200">
                <a:solidFill>
                  <a:srgbClr val="5A6167"/>
                </a:solidFill>
                <a:latin typeface="Arial"/>
                <a:ea typeface="Arial"/>
                <a:cs typeface="Arial"/>
                <a:sym typeface="Arial"/>
              </a:rPr>
              <a:t>and Honza </a:t>
            </a:r>
            <a:r>
              <a:rPr lang="en-GB" sz="1200">
                <a:solidFill>
                  <a:srgbClr val="5A6167"/>
                </a:solidFill>
              </a:rPr>
              <a:t>have spoken to it</a:t>
            </a:r>
            <a:r>
              <a:rPr lang="en-GB" sz="1200">
                <a:solidFill>
                  <a:srgbClr val="5A6167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5" name="Google Shape;705;g3f5bb0ea67f_3_163"/>
          <p:cNvSpPr/>
          <p:nvPr/>
        </p:nvSpPr>
        <p:spPr>
          <a:xfrm>
            <a:off x="502920" y="3319272"/>
            <a:ext cx="11155680" cy="1234440"/>
          </a:xfrm>
          <a:prstGeom prst="roundRect">
            <a:avLst>
              <a:gd name="adj" fmla="val 4444"/>
            </a:avLst>
          </a:prstGeom>
          <a:solidFill>
            <a:srgbClr val="FAFAFA"/>
          </a:solidFill>
          <a:ln w="9525" cap="flat" cmpd="sng">
            <a:solidFill>
              <a:srgbClr val="BFC5C0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12700" dir="5400000" algn="bl" rotWithShape="0">
              <a:srgbClr val="000000">
                <a:alpha val="5882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6" name="Google Shape;706;g3f5bb0ea67f_3_163"/>
          <p:cNvSpPr/>
          <p:nvPr/>
        </p:nvSpPr>
        <p:spPr>
          <a:xfrm>
            <a:off x="731520" y="3547872"/>
            <a:ext cx="777240" cy="777240"/>
          </a:xfrm>
          <a:prstGeom prst="ellipse">
            <a:avLst/>
          </a:prstGeom>
          <a:solidFill>
            <a:srgbClr val="CEB37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07" name="Google Shape;707;g3f5bb0ea67f_3_163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33602" y="3749954"/>
            <a:ext cx="373075" cy="373075"/>
          </a:xfrm>
          <a:prstGeom prst="rect">
            <a:avLst/>
          </a:prstGeom>
          <a:noFill/>
          <a:ln>
            <a:noFill/>
          </a:ln>
        </p:spPr>
      </p:pic>
      <p:sp>
        <p:nvSpPr>
          <p:cNvPr id="708" name="Google Shape;708;g3f5bb0ea67f_3_163"/>
          <p:cNvSpPr/>
          <p:nvPr/>
        </p:nvSpPr>
        <p:spPr>
          <a:xfrm>
            <a:off x="1737360" y="3465576"/>
            <a:ext cx="950976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02A44"/>
              </a:buClr>
              <a:buSzPts val="1550"/>
              <a:buFont typeface="Arial"/>
              <a:buNone/>
            </a:pPr>
            <a:r>
              <a:rPr lang="en-GB" sz="1550" b="1">
                <a:solidFill>
                  <a:srgbClr val="202A44"/>
                </a:solidFill>
                <a:latin typeface="Arial"/>
                <a:ea typeface="Arial"/>
                <a:cs typeface="Arial"/>
                <a:sym typeface="Arial"/>
              </a:rPr>
              <a:t>The QCP Cluster steps up</a:t>
            </a:r>
            <a:endParaRPr sz="15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9" name="Google Shape;709;g3f5bb0ea67f_3_163"/>
          <p:cNvSpPr/>
          <p:nvPr/>
        </p:nvSpPr>
        <p:spPr>
          <a:xfrm>
            <a:off x="1737360" y="3886200"/>
            <a:ext cx="9509760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6167"/>
              </a:buClr>
              <a:buSzPts val="1200"/>
              <a:buFont typeface="Arial"/>
              <a:buNone/>
            </a:pPr>
            <a:r>
              <a:rPr lang="en-GB" sz="1200">
                <a:solidFill>
                  <a:srgbClr val="5A6167"/>
                </a:solidFill>
                <a:latin typeface="Arial"/>
                <a:ea typeface="Arial"/>
                <a:cs typeface="Arial"/>
                <a:sym typeface="Arial"/>
              </a:rPr>
              <a:t>Taking on capacity development, country support, and governance of any modifications needed to the platform.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0" name="Google Shape;710;g3f5bb0ea67f_3_163"/>
          <p:cNvSpPr/>
          <p:nvPr/>
        </p:nvSpPr>
        <p:spPr>
          <a:xfrm>
            <a:off x="502920" y="4718304"/>
            <a:ext cx="11155680" cy="1234440"/>
          </a:xfrm>
          <a:prstGeom prst="roundRect">
            <a:avLst>
              <a:gd name="adj" fmla="val 4444"/>
            </a:avLst>
          </a:prstGeom>
          <a:solidFill>
            <a:srgbClr val="FAFAFA"/>
          </a:solidFill>
          <a:ln w="9525" cap="flat" cmpd="sng">
            <a:solidFill>
              <a:srgbClr val="BFC5C0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12700" dir="5400000" algn="bl" rotWithShape="0">
              <a:srgbClr val="000000">
                <a:alpha val="5882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1" name="Google Shape;711;g3f5bb0ea67f_3_163"/>
          <p:cNvSpPr/>
          <p:nvPr/>
        </p:nvSpPr>
        <p:spPr>
          <a:xfrm>
            <a:off x="731520" y="4946904"/>
            <a:ext cx="777240" cy="777240"/>
          </a:xfrm>
          <a:prstGeom prst="ellipse">
            <a:avLst/>
          </a:prstGeom>
          <a:solidFill>
            <a:srgbClr val="00A6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12" name="Google Shape;712;g3f5bb0ea67f_3_163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33602" y="5148986"/>
            <a:ext cx="373075" cy="373075"/>
          </a:xfrm>
          <a:prstGeom prst="rect">
            <a:avLst/>
          </a:prstGeom>
          <a:noFill/>
          <a:ln>
            <a:noFill/>
          </a:ln>
        </p:spPr>
      </p:pic>
      <p:sp>
        <p:nvSpPr>
          <p:cNvPr id="713" name="Google Shape;713;g3f5bb0ea67f_3_163"/>
          <p:cNvSpPr/>
          <p:nvPr/>
        </p:nvSpPr>
        <p:spPr>
          <a:xfrm>
            <a:off x="1737360" y="4864608"/>
            <a:ext cx="950976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02A44"/>
              </a:buClr>
              <a:buSzPts val="1550"/>
              <a:buFont typeface="Arial"/>
              <a:buNone/>
            </a:pPr>
            <a:r>
              <a:rPr lang="en-GB" sz="1550" b="1">
                <a:solidFill>
                  <a:srgbClr val="202A44"/>
                </a:solidFill>
                <a:latin typeface="Arial"/>
                <a:ea typeface="Arial"/>
                <a:cs typeface="Arial"/>
                <a:sym typeface="Arial"/>
              </a:rPr>
              <a:t>The real question: who owns this next?</a:t>
            </a:r>
            <a:endParaRPr sz="15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4" name="Google Shape;714;g3f5bb0ea67f_3_163"/>
          <p:cNvSpPr/>
          <p:nvPr/>
        </p:nvSpPr>
        <p:spPr>
          <a:xfrm>
            <a:off x="1737360" y="5285232"/>
            <a:ext cx="9509760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6167"/>
              </a:buClr>
              <a:buSzPts val="1200"/>
              <a:buFont typeface="Arial"/>
              <a:buNone/>
            </a:pPr>
            <a:r>
              <a:rPr lang="en-GB" sz="1200">
                <a:solidFill>
                  <a:srgbClr val="5A6167"/>
                </a:solidFill>
                <a:latin typeface="Arial"/>
                <a:ea typeface="Arial"/>
                <a:cs typeface="Arial"/>
                <a:sym typeface="Arial"/>
              </a:rPr>
              <a:t>Four pathways are on the table from 2028 — from continued AU-EU hybrid governance to full AU institutionalisation. This is for AU-EU political deliberation, not a technical prescription — but it's the decision that matters most.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5" name="Google Shape;715;g3f5bb0ea67f_3_163"/>
          <p:cNvSpPr/>
          <p:nvPr/>
        </p:nvSpPr>
        <p:spPr>
          <a:xfrm>
            <a:off x="0" y="6775704"/>
            <a:ext cx="12191695" cy="82296"/>
          </a:xfrm>
          <a:prstGeom prst="rect">
            <a:avLst/>
          </a:prstGeom>
          <a:solidFill>
            <a:srgbClr val="00A6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716" name="Google Shape;716;g3f5bb0ea67f_3_163"/>
          <p:cNvCxnSpPr/>
          <p:nvPr/>
        </p:nvCxnSpPr>
        <p:spPr>
          <a:xfrm>
            <a:off x="502920" y="6327648"/>
            <a:ext cx="3291840" cy="0"/>
          </a:xfrm>
          <a:prstGeom prst="straightConnector1">
            <a:avLst/>
          </a:prstGeom>
          <a:noFill/>
          <a:ln w="12700" cap="flat" cmpd="sng">
            <a:solidFill>
              <a:srgbClr val="24282A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17" name="Google Shape;717;g3f5bb0ea67f_3_163"/>
          <p:cNvSpPr/>
          <p:nvPr/>
        </p:nvSpPr>
        <p:spPr>
          <a:xfrm>
            <a:off x="502920" y="6473952"/>
            <a:ext cx="182880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6167"/>
              </a:buClr>
              <a:buSzPts val="900"/>
              <a:buFont typeface="Arial"/>
              <a:buNone/>
            </a:pPr>
            <a:r>
              <a:rPr lang="en-GB" sz="900">
                <a:solidFill>
                  <a:srgbClr val="5A6167"/>
                </a:solidFill>
                <a:latin typeface="Arial"/>
                <a:ea typeface="Arial"/>
                <a:cs typeface="Arial"/>
                <a:sym typeface="Arial"/>
              </a:rPr>
              <a:t>Page 28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8" name="Google Shape;718;g3f5bb0ea67f_3_163"/>
          <p:cNvSpPr/>
          <p:nvPr/>
        </p:nvSpPr>
        <p:spPr>
          <a:xfrm>
            <a:off x="7071055" y="6473952"/>
            <a:ext cx="457200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5A6167"/>
              </a:buClr>
              <a:buSzPts val="900"/>
              <a:buFont typeface="Arial"/>
              <a:buNone/>
            </a:pPr>
            <a:r>
              <a:rPr lang="en-GB" sz="900">
                <a:solidFill>
                  <a:srgbClr val="5A6167"/>
                </a:solidFill>
                <a:latin typeface="Arial"/>
                <a:ea typeface="Arial"/>
                <a:cs typeface="Arial"/>
                <a:sym typeface="Arial"/>
              </a:rPr>
              <a:t>7th ACQF Continental Forum · QCP · Session 1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2A44"/>
        </a:solidFill>
        <a:effectLst/>
      </p:bgPr>
    </p:bg>
    <p:spTree>
      <p:nvGrpSpPr>
        <p:cNvPr id="1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g3f5bb0ea67f_3_210"/>
          <p:cNvSpPr/>
          <p:nvPr/>
        </p:nvSpPr>
        <p:spPr>
          <a:xfrm>
            <a:off x="502920" y="502920"/>
            <a:ext cx="1005840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Arial"/>
              <a:buNone/>
            </a:pPr>
            <a:r>
              <a:rPr lang="en-GB" sz="27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What we're asking of you</a:t>
            </a: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5" name="Google Shape;725;g3f5bb0ea67f_3_210"/>
          <p:cNvSpPr/>
          <p:nvPr/>
        </p:nvSpPr>
        <p:spPr>
          <a:xfrm>
            <a:off x="502920" y="1143000"/>
            <a:ext cx="1005840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7CCD6"/>
              </a:buClr>
              <a:buSzPts val="1350"/>
              <a:buFont typeface="Arial"/>
              <a:buNone/>
            </a:pPr>
            <a:r>
              <a:rPr lang="en-GB" sz="1350" i="1">
                <a:solidFill>
                  <a:srgbClr val="C7CCD6"/>
                </a:solidFill>
                <a:latin typeface="Arial"/>
                <a:ea typeface="Arial"/>
                <a:cs typeface="Arial"/>
                <a:sym typeface="Arial"/>
              </a:rPr>
              <a:t>Three concrete steps any national authority can take starting now.</a:t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6" name="Google Shape;726;g3f5bb0ea67f_3_210"/>
          <p:cNvSpPr/>
          <p:nvPr/>
        </p:nvSpPr>
        <p:spPr>
          <a:xfrm>
            <a:off x="502920" y="1920240"/>
            <a:ext cx="3520440" cy="3703320"/>
          </a:xfrm>
          <a:prstGeom prst="roundRect">
            <a:avLst>
              <a:gd name="adj" fmla="val 1558"/>
            </a:avLst>
          </a:prstGeom>
          <a:solidFill>
            <a:srgbClr val="2B375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7" name="Google Shape;727;g3f5bb0ea67f_3_210"/>
          <p:cNvSpPr/>
          <p:nvPr/>
        </p:nvSpPr>
        <p:spPr>
          <a:xfrm>
            <a:off x="1943100" y="2194560"/>
            <a:ext cx="640080" cy="640080"/>
          </a:xfrm>
          <a:prstGeom prst="ellipse">
            <a:avLst/>
          </a:prstGeom>
          <a:solidFill>
            <a:srgbClr val="00A6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28" name="Google Shape;728;g3f5bb0ea67f_3_210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09521" y="2360981"/>
            <a:ext cx="307238" cy="307238"/>
          </a:xfrm>
          <a:prstGeom prst="rect">
            <a:avLst/>
          </a:prstGeom>
          <a:noFill/>
          <a:ln>
            <a:noFill/>
          </a:ln>
        </p:spPr>
      </p:pic>
      <p:sp>
        <p:nvSpPr>
          <p:cNvPr id="729" name="Google Shape;729;g3f5bb0ea67f_3_210"/>
          <p:cNvSpPr/>
          <p:nvPr/>
        </p:nvSpPr>
        <p:spPr>
          <a:xfrm>
            <a:off x="685800" y="3017520"/>
            <a:ext cx="3154680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CEB37E"/>
              </a:buClr>
              <a:buSzPts val="1400"/>
              <a:buFont typeface="Arial"/>
              <a:buNone/>
            </a:pPr>
            <a:r>
              <a:rPr lang="en-GB" sz="1400" b="1">
                <a:solidFill>
                  <a:srgbClr val="CEB37E"/>
                </a:solidFill>
                <a:latin typeface="Arial"/>
                <a:ea typeface="Arial"/>
                <a:cs typeface="Arial"/>
                <a:sym typeface="Arial"/>
              </a:rPr>
              <a:t>Contribute data, become an exemplar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0" name="Google Shape;730;g3f5bb0ea67f_3_210"/>
          <p:cNvSpPr/>
          <p:nvPr/>
        </p:nvSpPr>
        <p:spPr>
          <a:xfrm>
            <a:off x="777240" y="3703320"/>
            <a:ext cx="2971800" cy="1737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7E6E6"/>
              </a:buClr>
              <a:buSzPts val="1150"/>
              <a:buFont typeface="Arial"/>
              <a:buNone/>
            </a:pPr>
            <a:r>
              <a:rPr lang="en-GB" sz="1150">
                <a:solidFill>
                  <a:srgbClr val="E7E6E6"/>
                </a:solidFill>
                <a:latin typeface="Arial"/>
                <a:ea typeface="Arial"/>
                <a:cs typeface="Arial"/>
                <a:sym typeface="Arial"/>
              </a:rPr>
              <a:t>Add qualifications data and join the countries whose visible effort is carrying the platform forward.</a:t>
            </a:r>
            <a:endParaRPr sz="11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1" name="Google Shape;731;g3f5bb0ea67f_3_210"/>
          <p:cNvSpPr/>
          <p:nvPr/>
        </p:nvSpPr>
        <p:spPr>
          <a:xfrm>
            <a:off x="4279392" y="1920240"/>
            <a:ext cx="3520440" cy="3703320"/>
          </a:xfrm>
          <a:prstGeom prst="roundRect">
            <a:avLst>
              <a:gd name="adj" fmla="val 1558"/>
            </a:avLst>
          </a:prstGeom>
          <a:solidFill>
            <a:srgbClr val="2B375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2" name="Google Shape;732;g3f5bb0ea67f_3_210"/>
          <p:cNvSpPr/>
          <p:nvPr/>
        </p:nvSpPr>
        <p:spPr>
          <a:xfrm>
            <a:off x="5719572" y="2194560"/>
            <a:ext cx="640080" cy="640080"/>
          </a:xfrm>
          <a:prstGeom prst="ellipse">
            <a:avLst/>
          </a:prstGeom>
          <a:solidFill>
            <a:srgbClr val="CEB37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33" name="Google Shape;733;g3f5bb0ea67f_3_210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85993" y="2360981"/>
            <a:ext cx="307238" cy="307238"/>
          </a:xfrm>
          <a:prstGeom prst="rect">
            <a:avLst/>
          </a:prstGeom>
          <a:noFill/>
          <a:ln>
            <a:noFill/>
          </a:ln>
        </p:spPr>
      </p:pic>
      <p:sp>
        <p:nvSpPr>
          <p:cNvPr id="734" name="Google Shape;734;g3f5bb0ea67f_3_210"/>
          <p:cNvSpPr/>
          <p:nvPr/>
        </p:nvSpPr>
        <p:spPr>
          <a:xfrm>
            <a:off x="4462272" y="3017520"/>
            <a:ext cx="3154680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CEB37E"/>
              </a:buClr>
              <a:buSzPts val="1400"/>
              <a:buFont typeface="Arial"/>
              <a:buNone/>
            </a:pPr>
            <a:r>
              <a:rPr lang="en-GB" sz="1400" b="1">
                <a:solidFill>
                  <a:srgbClr val="CEB37E"/>
                </a:solidFill>
                <a:latin typeface="Arial"/>
                <a:ea typeface="Arial"/>
                <a:cs typeface="Arial"/>
                <a:sym typeface="Arial"/>
              </a:rPr>
              <a:t>Name your national champions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5" name="Google Shape;735;g3f5bb0ea67f_3_210"/>
          <p:cNvSpPr/>
          <p:nvPr/>
        </p:nvSpPr>
        <p:spPr>
          <a:xfrm>
            <a:off x="4553712" y="3703320"/>
            <a:ext cx="2971800" cy="1737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7E6E6"/>
              </a:buClr>
              <a:buSzPts val="1150"/>
              <a:buFont typeface="Arial"/>
              <a:buNone/>
            </a:pPr>
            <a:r>
              <a:rPr lang="en-GB" sz="1150">
                <a:solidFill>
                  <a:srgbClr val="E7E6E6"/>
                </a:solidFill>
                <a:latin typeface="Arial"/>
                <a:ea typeface="Arial"/>
                <a:cs typeface="Arial"/>
                <a:sym typeface="Arial"/>
              </a:rPr>
              <a:t>Across qualifications authorities, education and labour ministries, statistics offices, and HEI registrars.</a:t>
            </a:r>
            <a:endParaRPr sz="11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6" name="Google Shape;736;g3f5bb0ea67f_3_210"/>
          <p:cNvSpPr/>
          <p:nvPr/>
        </p:nvSpPr>
        <p:spPr>
          <a:xfrm>
            <a:off x="8055864" y="1920240"/>
            <a:ext cx="3520440" cy="3703320"/>
          </a:xfrm>
          <a:prstGeom prst="roundRect">
            <a:avLst>
              <a:gd name="adj" fmla="val 1558"/>
            </a:avLst>
          </a:prstGeom>
          <a:solidFill>
            <a:srgbClr val="2B375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7" name="Google Shape;737;g3f5bb0ea67f_3_210"/>
          <p:cNvSpPr/>
          <p:nvPr/>
        </p:nvSpPr>
        <p:spPr>
          <a:xfrm>
            <a:off x="9496044" y="2194560"/>
            <a:ext cx="640080" cy="640080"/>
          </a:xfrm>
          <a:prstGeom prst="ellipse">
            <a:avLst/>
          </a:prstGeom>
          <a:solidFill>
            <a:srgbClr val="971B2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38" name="Google Shape;738;g3f5bb0ea67f_3_210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662465" y="2360981"/>
            <a:ext cx="307238" cy="307238"/>
          </a:xfrm>
          <a:prstGeom prst="rect">
            <a:avLst/>
          </a:prstGeom>
          <a:noFill/>
          <a:ln>
            <a:noFill/>
          </a:ln>
        </p:spPr>
      </p:pic>
      <p:sp>
        <p:nvSpPr>
          <p:cNvPr id="739" name="Google Shape;739;g3f5bb0ea67f_3_210"/>
          <p:cNvSpPr/>
          <p:nvPr/>
        </p:nvSpPr>
        <p:spPr>
          <a:xfrm>
            <a:off x="8238744" y="3017520"/>
            <a:ext cx="3154680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CEB37E"/>
              </a:buClr>
              <a:buSzPts val="1400"/>
              <a:buFont typeface="Arial"/>
              <a:buNone/>
            </a:pPr>
            <a:r>
              <a:rPr lang="en-GB" sz="1400" b="1">
                <a:solidFill>
                  <a:srgbClr val="CEB37E"/>
                </a:solidFill>
                <a:latin typeface="Arial"/>
                <a:ea typeface="Arial"/>
                <a:cs typeface="Arial"/>
                <a:sym typeface="Arial"/>
              </a:rPr>
              <a:t>Use the QCP where infrastructure isn't ready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0" name="Google Shape;740;g3f5bb0ea67f_3_210"/>
          <p:cNvSpPr/>
          <p:nvPr/>
        </p:nvSpPr>
        <p:spPr>
          <a:xfrm>
            <a:off x="8330184" y="3703320"/>
            <a:ext cx="2971800" cy="1737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7E6E6"/>
              </a:buClr>
              <a:buSzPts val="1150"/>
              <a:buFont typeface="Arial"/>
              <a:buNone/>
            </a:pPr>
            <a:r>
              <a:rPr lang="en-GB" sz="1150">
                <a:solidFill>
                  <a:srgbClr val="E7E6E6"/>
                </a:solidFill>
                <a:latin typeface="Arial"/>
                <a:ea typeface="Arial"/>
                <a:cs typeface="Arial"/>
                <a:sym typeface="Arial"/>
              </a:rPr>
              <a:t>Virtual spaces can serve as a quasi-national qualifications database — at no infrastructure cost.</a:t>
            </a:r>
            <a:endParaRPr sz="11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1" name="Google Shape;741;g3f5bb0ea67f_3_210"/>
          <p:cNvSpPr/>
          <p:nvPr/>
        </p:nvSpPr>
        <p:spPr>
          <a:xfrm>
            <a:off x="0" y="6775704"/>
            <a:ext cx="12191695" cy="82296"/>
          </a:xfrm>
          <a:prstGeom prst="rect">
            <a:avLst/>
          </a:prstGeom>
          <a:solidFill>
            <a:srgbClr val="00A6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2" name="Google Shape;742;g3f5bb0ea67f_3_210"/>
          <p:cNvSpPr/>
          <p:nvPr/>
        </p:nvSpPr>
        <p:spPr>
          <a:xfrm>
            <a:off x="502920" y="6473952"/>
            <a:ext cx="182880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9AA3B5"/>
              </a:buClr>
              <a:buSzPts val="900"/>
              <a:buFont typeface="Arial"/>
              <a:buNone/>
            </a:pPr>
            <a:r>
              <a:rPr lang="en-GB" sz="900">
                <a:solidFill>
                  <a:srgbClr val="9AA3B5"/>
                </a:solidFill>
                <a:latin typeface="Arial"/>
                <a:ea typeface="Arial"/>
                <a:cs typeface="Arial"/>
                <a:sym typeface="Arial"/>
              </a:rPr>
              <a:t>Page 30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3" name="Google Shape;743;g3f5bb0ea67f_3_210"/>
          <p:cNvSpPr/>
          <p:nvPr/>
        </p:nvSpPr>
        <p:spPr>
          <a:xfrm>
            <a:off x="7071055" y="6473952"/>
            <a:ext cx="457200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9AA3B5"/>
              </a:buClr>
              <a:buSzPts val="900"/>
              <a:buFont typeface="Arial"/>
              <a:buNone/>
            </a:pPr>
            <a:r>
              <a:rPr lang="en-GB" sz="900">
                <a:solidFill>
                  <a:srgbClr val="9AA3B5"/>
                </a:solidFill>
                <a:latin typeface="Arial"/>
                <a:ea typeface="Arial"/>
                <a:cs typeface="Arial"/>
                <a:sym typeface="Arial"/>
              </a:rPr>
              <a:t>7th ACQF Continental Forum · QCP · Session 1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2A44"/>
        </a:solidFill>
        <a:effectLst/>
      </p:bgPr>
    </p:bg>
    <p:spTree>
      <p:nvGrpSpPr>
        <p:cNvPr id="1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g3f5bb0ea67f_3_234"/>
          <p:cNvSpPr/>
          <p:nvPr/>
        </p:nvSpPr>
        <p:spPr>
          <a:xfrm>
            <a:off x="5592928" y="1371600"/>
            <a:ext cx="1005840" cy="1005840"/>
          </a:xfrm>
          <a:prstGeom prst="ellipse">
            <a:avLst/>
          </a:prstGeom>
          <a:solidFill>
            <a:srgbClr val="00A6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50" name="Google Shape;750;g3f5bb0ea67f_3_234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54446" y="1633118"/>
            <a:ext cx="482803" cy="482803"/>
          </a:xfrm>
          <a:prstGeom prst="rect">
            <a:avLst/>
          </a:prstGeom>
          <a:noFill/>
          <a:ln>
            <a:noFill/>
          </a:ln>
        </p:spPr>
      </p:pic>
      <p:sp>
        <p:nvSpPr>
          <p:cNvPr id="751" name="Google Shape;751;g3f5bb0ea67f_3_234"/>
          <p:cNvSpPr/>
          <p:nvPr/>
        </p:nvSpPr>
        <p:spPr>
          <a:xfrm>
            <a:off x="0" y="2651760"/>
            <a:ext cx="12191695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Arial"/>
              <a:buNone/>
            </a:pPr>
            <a:r>
              <a:rPr lang="en-GB" sz="27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Live infrastructure. Real momentum.</a:t>
            </a: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2" name="Google Shape;752;g3f5bb0ea67f_3_234"/>
          <p:cNvSpPr/>
          <p:nvPr/>
        </p:nvSpPr>
        <p:spPr>
          <a:xfrm>
            <a:off x="0" y="3291840"/>
            <a:ext cx="12191695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C7CCD6"/>
              </a:buClr>
              <a:buSzPts val="1500"/>
              <a:buFont typeface="Arial"/>
              <a:buNone/>
            </a:pPr>
            <a:r>
              <a:rPr lang="en-GB" sz="1500">
                <a:solidFill>
                  <a:srgbClr val="C7CCD6"/>
                </a:solidFill>
                <a:latin typeface="Arial"/>
                <a:ea typeface="Arial"/>
                <a:cs typeface="Arial"/>
                <a:sym typeface="Arial"/>
              </a:rPr>
              <a:t>A clear ask to national authorities. A secured bridge to 2028.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53" name="Google Shape;753;g3f5bb0ea67f_3_234"/>
          <p:cNvCxnSpPr/>
          <p:nvPr/>
        </p:nvCxnSpPr>
        <p:spPr>
          <a:xfrm>
            <a:off x="4998568" y="4114800"/>
            <a:ext cx="2194560" cy="0"/>
          </a:xfrm>
          <a:prstGeom prst="straightConnector1">
            <a:avLst/>
          </a:prstGeom>
          <a:noFill/>
          <a:ln w="19050" cap="flat" cmpd="sng">
            <a:solidFill>
              <a:srgbClr val="CEB37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54" name="Google Shape;754;g3f5bb0ea67f_3_234"/>
          <p:cNvSpPr/>
          <p:nvPr/>
        </p:nvSpPr>
        <p:spPr>
          <a:xfrm>
            <a:off x="1371600" y="4343400"/>
            <a:ext cx="9448495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CEB37E"/>
              </a:buClr>
              <a:buSzPts val="1350"/>
              <a:buFont typeface="Arial"/>
              <a:buNone/>
            </a:pPr>
            <a:r>
              <a:rPr lang="en-GB" sz="1350" i="1">
                <a:solidFill>
                  <a:srgbClr val="CEB37E"/>
                </a:solidFill>
                <a:latin typeface="Arial"/>
                <a:ea typeface="Arial"/>
                <a:cs typeface="Arial"/>
                <a:sym typeface="Arial"/>
              </a:rPr>
              <a:t>Over to you: what's the one thing your institution needs to move further with the QCP?</a:t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5" name="Google Shape;755;g3f5bb0ea67f_3_234"/>
          <p:cNvSpPr/>
          <p:nvPr/>
        </p:nvSpPr>
        <p:spPr>
          <a:xfrm>
            <a:off x="0" y="6775704"/>
            <a:ext cx="12191695" cy="82296"/>
          </a:xfrm>
          <a:prstGeom prst="rect">
            <a:avLst/>
          </a:prstGeom>
          <a:solidFill>
            <a:srgbClr val="00A6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p22"/>
          <p:cNvSpPr txBox="1">
            <a:spLocks noGrp="1"/>
          </p:cNvSpPr>
          <p:nvPr>
            <p:ph type="body" idx="1"/>
          </p:nvPr>
        </p:nvSpPr>
        <p:spPr>
          <a:xfrm>
            <a:off x="1287488" y="1390165"/>
            <a:ext cx="3826147" cy="2735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11430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57234"/>
              <a:buNone/>
            </a:pPr>
            <a:r>
              <a:rPr lang="en-GB" sz="3400" b="1">
                <a:solidFill>
                  <a:schemeClr val="accent1"/>
                </a:solidFill>
              </a:rPr>
              <a:t>Thank you</a:t>
            </a:r>
            <a:endParaRPr/>
          </a:p>
          <a:p>
            <a:pPr marL="11430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57234"/>
              <a:buNone/>
            </a:pPr>
            <a:endParaRPr sz="3400" b="1">
              <a:solidFill>
                <a:schemeClr val="accent1"/>
              </a:solidFill>
            </a:endParaRPr>
          </a:p>
          <a:p>
            <a:pPr marL="11430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57234"/>
              <a:buNone/>
            </a:pPr>
            <a:r>
              <a:rPr lang="en-GB" sz="3400" b="1">
                <a:solidFill>
                  <a:schemeClr val="accent1"/>
                </a:solidFill>
              </a:rPr>
              <a:t>Obrigado</a:t>
            </a:r>
            <a:endParaRPr/>
          </a:p>
          <a:p>
            <a:pPr marL="11430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57234"/>
              <a:buNone/>
            </a:pPr>
            <a:endParaRPr sz="3400" b="1">
              <a:solidFill>
                <a:schemeClr val="accent1"/>
              </a:solidFill>
            </a:endParaRPr>
          </a:p>
          <a:p>
            <a:pPr marL="11430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57234"/>
              <a:buNone/>
            </a:pPr>
            <a:r>
              <a:rPr lang="en-GB" sz="3400" b="1">
                <a:solidFill>
                  <a:schemeClr val="accent1"/>
                </a:solidFill>
              </a:rPr>
              <a:t>Merci</a:t>
            </a:r>
            <a:endParaRPr/>
          </a:p>
        </p:txBody>
      </p:sp>
      <p:sp>
        <p:nvSpPr>
          <p:cNvPr id="761" name="Google Shape;761;p22"/>
          <p:cNvSpPr txBox="1">
            <a:spLocks noGrp="1"/>
          </p:cNvSpPr>
          <p:nvPr>
            <p:ph type="sldNum" idx="12"/>
          </p:nvPr>
        </p:nvSpPr>
        <p:spPr>
          <a:xfrm>
            <a:off x="359999" y="6538366"/>
            <a:ext cx="3710327" cy="1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r>
              <a:rPr lang="en-GB"/>
              <a:t>Page </a:t>
            </a:r>
            <a:fld id="{00000000-1234-1234-1234-123412341234}" type="slidenum">
              <a:rPr lang="en-GB"/>
              <a:t>38</a:t>
            </a:fld>
            <a:endParaRPr/>
          </a:p>
        </p:txBody>
      </p:sp>
      <p:pic>
        <p:nvPicPr>
          <p:cNvPr id="762" name="Google Shape;762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33821" y="370051"/>
            <a:ext cx="4116691" cy="5588539"/>
          </a:xfrm>
          <a:prstGeom prst="rect">
            <a:avLst/>
          </a:prstGeom>
          <a:noFill/>
          <a:ln>
            <a:noFill/>
          </a:ln>
        </p:spPr>
      </p:pic>
      <p:sp>
        <p:nvSpPr>
          <p:cNvPr id="763" name="Google Shape;763;p22"/>
          <p:cNvSpPr txBox="1"/>
          <p:nvPr/>
        </p:nvSpPr>
        <p:spPr>
          <a:xfrm>
            <a:off x="6533821" y="6053140"/>
            <a:ext cx="4116691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Credit: Eduarda Castel Branco </a:t>
            </a:r>
            <a:endParaRPr sz="1100" b="0" i="0" u="none" strike="noStrike" cap="non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4" name="Google Shape;764;p22"/>
          <p:cNvSpPr txBox="1"/>
          <p:nvPr/>
        </p:nvSpPr>
        <p:spPr>
          <a:xfrm>
            <a:off x="288879" y="5312259"/>
            <a:ext cx="61214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0" i="0" u="sng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With any questions, feel free to reach out to: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 i="0" u="sng" strike="noStrike" cap="none">
                <a:solidFill>
                  <a:srgbClr val="42A5CC"/>
                </a:solidFill>
                <a:latin typeface="Nunito Sans"/>
                <a:ea typeface="Nunito Sans"/>
                <a:cs typeface="Nunito Sans"/>
                <a:sym typeface="Nunito Sa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support@acqf-qcp.africa</a:t>
            </a:r>
            <a:endParaRPr sz="1800" b="1" i="0" u="none" strike="noStrike" cap="none">
              <a:solidFill>
                <a:srgbClr val="000000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APP_VERSION" val="1.22.3.7802"/>
  <p:tag name="SLIDO_PRESENTATION_ID" val="4ead3a54-6d84-48be-b717-fe690d371949"/>
  <p:tag name="SLIDO_EVENT_UUID" val="7705b3b9-c275-4356-af59-15ac2ea4dc46"/>
  <p:tag name="SLIDO_EVENT_SECTION_UUID" val="7138990a-1d52-4386-a755-c61e9eec57fc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METADATA" val="eyJUaW1lc3RhbXAiOjE3ODUxNjkwNTV9"/>
  <p:tag name="SLIDO_TYPE" val="SlidoPoll"/>
  <p:tag name="SLIDO_POLL_UUID" val="25e70194-a5a0-45d8-b00f-0bbb6bea9b9a"/>
  <p:tag name="SLIDO_TIMELINE" val="W3sicG9sbFF1ZXN0aW9uVXVpZCI6IjIwOGViZWJmLWI4NWYtNDUwNi05NWRjLTRkZjY5ODE5Y2JiNiIsInNob3dSZXN1bHRzIjp0cnVlLCJzaG93Q29ycmVjdEFuc3dlcnMiOmZhbHNlLCJ2b3RpbmdMb2NrZWQiOmZhbHNlfV0=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interaction_image"/>
  <p:tag name="INTERACTION_TYPE" val="MultipleChoic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title"/>
</p:tagLst>
</file>

<file path=ppt/theme/theme1.xml><?xml version="1.0" encoding="utf-8"?>
<a:theme xmlns:a="http://schemas.openxmlformats.org/drawingml/2006/main" name="ACQF Powerpoint Template">
  <a:themeElements>
    <a:clrScheme name="ACQF Brand Colours">
      <a:dk1>
        <a:srgbClr val="24282A"/>
      </a:dk1>
      <a:lt1>
        <a:srgbClr val="FFFFFF"/>
      </a:lt1>
      <a:dk2>
        <a:srgbClr val="24282A"/>
      </a:dk2>
      <a:lt2>
        <a:srgbClr val="E7E6E6"/>
      </a:lt2>
      <a:accent1>
        <a:srgbClr val="00A643"/>
      </a:accent1>
      <a:accent2>
        <a:srgbClr val="202A44"/>
      </a:accent2>
      <a:accent3>
        <a:srgbClr val="CEB37E"/>
      </a:accent3>
      <a:accent4>
        <a:srgbClr val="971B2F"/>
      </a:accent4>
      <a:accent5>
        <a:srgbClr val="D3FFE5"/>
      </a:accent5>
      <a:accent6>
        <a:srgbClr val="DCE2EF"/>
      </a:accent6>
      <a:hlink>
        <a:srgbClr val="00A642"/>
      </a:hlink>
      <a:folHlink>
        <a:srgbClr val="003E1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2203B17F16D040A1E444A021DFF119" ma:contentTypeVersion="13" ma:contentTypeDescription="Create a new document." ma:contentTypeScope="" ma:versionID="cc17463928f62ac6b500ec925c92e8d1">
  <xsd:schema xmlns:xsd="http://www.w3.org/2001/XMLSchema" xmlns:xs="http://www.w3.org/2001/XMLSchema" xmlns:p="http://schemas.microsoft.com/office/2006/metadata/properties" xmlns:ns2="05ef24fd-2dda-45b0-83fd-a9e6f5cd7406" xmlns:ns3="9cf1f23c-94c0-4dcc-a7fa-999e323c9245" targetNamespace="http://schemas.microsoft.com/office/2006/metadata/properties" ma:root="true" ma:fieldsID="05921d15376b1b1f397b924ddace88f1" ns2:_="" ns3:_="">
    <xsd:import namespace="05ef24fd-2dda-45b0-83fd-a9e6f5cd7406"/>
    <xsd:import namespace="9cf1f23c-94c0-4dcc-a7fa-999e323c924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ef24fd-2dda-45b0-83fd-a9e6f5cd740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010ffe1f-c839-4a66-9ae8-9a2945e4919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f1f23c-94c0-4dcc-a7fa-999e323c9245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1c3438c5-9aa0-4ee5-85a2-9e811049bc4c}" ma:internalName="TaxCatchAll" ma:showField="CatchAllData" ma:web="9cf1f23c-94c0-4dcc-a7fa-999e323c924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ef24fd-2dda-45b0-83fd-a9e6f5cd7406">
      <Terms xmlns="http://schemas.microsoft.com/office/infopath/2007/PartnerControls"/>
    </lcf76f155ced4ddcb4097134ff3c332f>
    <TaxCatchAll xmlns="9cf1f23c-94c0-4dcc-a7fa-999e323c9245" xsi:nil="true"/>
  </documentManagement>
</p:properties>
</file>

<file path=customXml/itemProps1.xml><?xml version="1.0" encoding="utf-8"?>
<ds:datastoreItem xmlns:ds="http://schemas.openxmlformats.org/officeDocument/2006/customXml" ds:itemID="{7414D5BC-97D5-49A0-BD85-CBB9037041CE}"/>
</file>

<file path=customXml/itemProps2.xml><?xml version="1.0" encoding="utf-8"?>
<ds:datastoreItem xmlns:ds="http://schemas.openxmlformats.org/officeDocument/2006/customXml" ds:itemID="{F398A052-07F6-488F-ABE1-5C4944B815BA}"/>
</file>

<file path=customXml/itemProps3.xml><?xml version="1.0" encoding="utf-8"?>
<ds:datastoreItem xmlns:ds="http://schemas.openxmlformats.org/officeDocument/2006/customXml" ds:itemID="{D2401A54-61BE-40CC-9CFA-44D5AF05A3B1}"/>
</file>

<file path=docProps/app.xml><?xml version="1.0" encoding="utf-8"?>
<Properties xmlns="http://schemas.openxmlformats.org/officeDocument/2006/extended-properties" xmlns:vt="http://schemas.openxmlformats.org/officeDocument/2006/docPropsVTypes">
  <TotalTime>277</TotalTime>
  <Words>2739</Words>
  <Application>Microsoft Office PowerPoint</Application>
  <PresentationFormat>Widescreen</PresentationFormat>
  <Paragraphs>368</Paragraphs>
  <Slides>38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38</vt:i4>
      </vt:variant>
    </vt:vector>
  </HeadingPairs>
  <TitlesOfParts>
    <vt:vector size="47" baseType="lpstr">
      <vt:lpstr>Nunito Sans</vt:lpstr>
      <vt:lpstr>Times New Roman</vt:lpstr>
      <vt:lpstr>Arial</vt:lpstr>
      <vt:lpstr>Nunito Sans Light</vt:lpstr>
      <vt:lpstr>Calibri</vt:lpstr>
      <vt:lpstr>Nunito Sans Black</vt:lpstr>
      <vt:lpstr>Nunito Sans ExtraBold</vt:lpstr>
      <vt:lpstr>ACQF Powerpoint Template</vt:lpstr>
      <vt:lpstr>Office Theme</vt:lpstr>
      <vt:lpstr>PowerPoint Presentation</vt:lpstr>
      <vt:lpstr>PowerPoint Presentation</vt:lpstr>
      <vt:lpstr>Agenda</vt:lpstr>
      <vt:lpstr>PowerPoint Presentation</vt:lpstr>
      <vt:lpstr>Join the slido for a quick poll!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Andrea Bateman</dc:creator>
  <cp:lastModifiedBy>Zalán Jakab</cp:lastModifiedBy>
  <cp:revision>7</cp:revision>
  <dcterms:created xsi:type="dcterms:W3CDTF">2022-04-01T01:06:26Z</dcterms:created>
  <dcterms:modified xsi:type="dcterms:W3CDTF">2026-07-28T07:39:37Z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lidoAppVersion">
    <vt:lpwstr>1.11.0.5407</vt:lpwstr>
  </property>
  <property fmtid="{D5CDD505-2E9C-101B-9397-08002B2CF9AE}" pid="3" name="ContentTypeId">
    <vt:lpwstr>0x0101009B2203B17F16D040A1E444A021DFF119</vt:lpwstr>
  </property>
</Properties>
</file>